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Lato" panose="020F0502020204030203" pitchFamily="34" charset="0"/>
      <p:regular r:id="rId36"/>
    </p:embeddedFont>
    <p:embeddedFont>
      <p:font typeface="Lato Bold" panose="020F0502020204030203" charset="0"/>
      <p:regular r:id="rId37"/>
    </p:embeddedFont>
    <p:embeddedFont>
      <p:font typeface="Lato Italics" panose="020B0604020202020204" charset="0"/>
      <p:regular r:id="rId38"/>
    </p:embeddedFont>
    <p:embeddedFont>
      <p:font typeface="Poppins" panose="00000500000000000000" pitchFamily="2" charset="0"/>
      <p:regular r:id="rId39"/>
    </p:embeddedFont>
    <p:embeddedFont>
      <p:font typeface="Poppins Bold" panose="00000800000000000000"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22" autoAdjust="0"/>
  </p:normalViewPr>
  <p:slideViewPr>
    <p:cSldViewPr>
      <p:cViewPr>
        <p:scale>
          <a:sx n="50" d="100"/>
          <a:sy n="50" d="100"/>
        </p:scale>
        <p:origin x="121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51837" y="759997"/>
            <a:ext cx="12112509" cy="8707633"/>
          </a:xfrm>
          <a:custGeom>
            <a:avLst/>
            <a:gdLst/>
            <a:ahLst/>
            <a:cxnLst/>
            <a:rect l="l" t="t" r="r" b="b"/>
            <a:pathLst>
              <a:path w="12112509" h="8707633">
                <a:moveTo>
                  <a:pt x="0" y="0"/>
                </a:moveTo>
                <a:lnTo>
                  <a:pt x="12112509" y="0"/>
                </a:lnTo>
                <a:lnTo>
                  <a:pt x="12112509" y="8707634"/>
                </a:lnTo>
                <a:lnTo>
                  <a:pt x="0" y="8707634"/>
                </a:lnTo>
                <a:lnTo>
                  <a:pt x="0" y="0"/>
                </a:lnTo>
                <a:close/>
              </a:path>
            </a:pathLst>
          </a:custGeom>
          <a:blipFill>
            <a:blip r:embed="rId2"/>
            <a:stretch>
              <a:fillRect t="-501"/>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2884228"/>
            <a:ext cx="11411477" cy="42228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DEEP LEARNING</a:t>
            </a:r>
          </a:p>
        </p:txBody>
      </p:sp>
      <p:sp>
        <p:nvSpPr>
          <p:cNvPr id="8" name="TextBox 8"/>
          <p:cNvSpPr txBox="1"/>
          <p:nvPr/>
        </p:nvSpPr>
        <p:spPr>
          <a:xfrm>
            <a:off x="1896669" y="882426"/>
            <a:ext cx="3755168"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6</a:t>
            </a:r>
          </a:p>
        </p:txBody>
      </p:sp>
      <p:sp>
        <p:nvSpPr>
          <p:cNvPr id="9" name="TextBox 9"/>
          <p:cNvSpPr txBox="1"/>
          <p:nvPr/>
        </p:nvSpPr>
        <p:spPr>
          <a:xfrm>
            <a:off x="928665" y="7304532"/>
            <a:ext cx="8968831" cy="1128395"/>
          </a:xfrm>
          <a:prstGeom prst="rect">
            <a:avLst/>
          </a:prstGeom>
        </p:spPr>
        <p:txBody>
          <a:bodyPr lIns="0" tIns="0" rIns="0" bIns="0" rtlCol="0" anchor="t">
            <a:spAutoFit/>
          </a:bodyPr>
          <a:lstStyle/>
          <a:p>
            <a:pPr algn="l">
              <a:lnSpc>
                <a:spcPts val="4480"/>
              </a:lnSpc>
              <a:spcBef>
                <a:spcPct val="0"/>
              </a:spcBef>
            </a:pPr>
            <a:r>
              <a:rPr lang="en-US" sz="3200">
                <a:solidFill>
                  <a:srgbClr val="E5E1DA"/>
                </a:solidFill>
                <a:latin typeface="Poppins"/>
                <a:ea typeface="Poppins"/>
                <a:cs typeface="Poppins"/>
                <a:sym typeface="Poppins"/>
              </a:rPr>
              <a:t>Al-Bayyan: Dataset untuk Analisis Keselarasan Fatwa dan Ajaran Agama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1742359"/>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4367" y="3020169"/>
            <a:ext cx="16250422" cy="6962046"/>
            <a:chOff x="0" y="0"/>
            <a:chExt cx="4279946" cy="1833625"/>
          </a:xfrm>
        </p:grpSpPr>
        <p:sp>
          <p:nvSpPr>
            <p:cNvPr id="7" name="Freeform 7"/>
            <p:cNvSpPr/>
            <p:nvPr/>
          </p:nvSpPr>
          <p:spPr>
            <a:xfrm>
              <a:off x="0" y="0"/>
              <a:ext cx="4279947" cy="1833625"/>
            </a:xfrm>
            <a:custGeom>
              <a:avLst/>
              <a:gdLst/>
              <a:ahLst/>
              <a:cxnLst/>
              <a:rect l="l" t="t" r="r" b="b"/>
              <a:pathLst>
                <a:path w="4279947" h="1833625">
                  <a:moveTo>
                    <a:pt x="9528" y="0"/>
                  </a:moveTo>
                  <a:lnTo>
                    <a:pt x="4270418" y="0"/>
                  </a:lnTo>
                  <a:cubicBezTo>
                    <a:pt x="4272945" y="0"/>
                    <a:pt x="4275369" y="1004"/>
                    <a:pt x="4277156" y="2791"/>
                  </a:cubicBezTo>
                  <a:cubicBezTo>
                    <a:pt x="4278943" y="4578"/>
                    <a:pt x="4279947" y="7001"/>
                    <a:pt x="4279947" y="9528"/>
                  </a:cubicBezTo>
                  <a:lnTo>
                    <a:pt x="4279947" y="1824097"/>
                  </a:lnTo>
                  <a:cubicBezTo>
                    <a:pt x="4279947" y="1826624"/>
                    <a:pt x="4278943" y="1829048"/>
                    <a:pt x="4277156" y="1830835"/>
                  </a:cubicBezTo>
                  <a:cubicBezTo>
                    <a:pt x="4275369" y="1832622"/>
                    <a:pt x="4272945" y="1833625"/>
                    <a:pt x="4270418" y="1833625"/>
                  </a:cubicBezTo>
                  <a:lnTo>
                    <a:pt x="9528" y="1833625"/>
                  </a:lnTo>
                  <a:cubicBezTo>
                    <a:pt x="4266" y="1833625"/>
                    <a:pt x="0" y="1829359"/>
                    <a:pt x="0" y="1824097"/>
                  </a:cubicBezTo>
                  <a:lnTo>
                    <a:pt x="0" y="9528"/>
                  </a:lnTo>
                  <a:cubicBezTo>
                    <a:pt x="0" y="4266"/>
                    <a:pt x="4266" y="0"/>
                    <a:pt x="9528"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4279946" cy="18717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743816" y="193186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0" name="Freeform 10"/>
          <p:cNvSpPr/>
          <p:nvPr/>
        </p:nvSpPr>
        <p:spPr>
          <a:xfrm>
            <a:off x="7448280" y="3347128"/>
            <a:ext cx="8086344" cy="6308127"/>
          </a:xfrm>
          <a:custGeom>
            <a:avLst/>
            <a:gdLst/>
            <a:ahLst/>
            <a:cxnLst/>
            <a:rect l="l" t="t" r="r" b="b"/>
            <a:pathLst>
              <a:path w="8086344" h="6308127">
                <a:moveTo>
                  <a:pt x="0" y="0"/>
                </a:moveTo>
                <a:lnTo>
                  <a:pt x="8086344" y="0"/>
                </a:lnTo>
                <a:lnTo>
                  <a:pt x="8086344" y="6308127"/>
                </a:lnTo>
                <a:lnTo>
                  <a:pt x="0" y="6308127"/>
                </a:lnTo>
                <a:lnTo>
                  <a:pt x="0" y="0"/>
                </a:lnTo>
                <a:close/>
              </a:path>
            </a:pathLst>
          </a:custGeom>
          <a:blipFill>
            <a:blip r:embed="rId4"/>
            <a:stretch>
              <a:fillRect/>
            </a:stretch>
          </a:blipFill>
        </p:spPr>
      </p:sp>
      <p:sp>
        <p:nvSpPr>
          <p:cNvPr id="11" name="TextBox 11"/>
          <p:cNvSpPr txBox="1"/>
          <p:nvPr/>
        </p:nvSpPr>
        <p:spPr>
          <a:xfrm>
            <a:off x="1100231" y="1917714"/>
            <a:ext cx="3854146"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DATA FATWA</a:t>
            </a:r>
          </a:p>
        </p:txBody>
      </p:sp>
      <p:sp>
        <p:nvSpPr>
          <p:cNvPr id="12" name="TextBox 12"/>
          <p:cNvSpPr txBox="1"/>
          <p:nvPr/>
        </p:nvSpPr>
        <p:spPr>
          <a:xfrm>
            <a:off x="1214531" y="4242059"/>
            <a:ext cx="5643585" cy="4461116"/>
          </a:xfrm>
          <a:prstGeom prst="rect">
            <a:avLst/>
          </a:prstGeom>
        </p:spPr>
        <p:txBody>
          <a:bodyPr lIns="0" tIns="0" rIns="0" bIns="0" rtlCol="0" anchor="t">
            <a:spAutoFit/>
          </a:bodyPr>
          <a:lstStyle/>
          <a:p>
            <a:pPr algn="just">
              <a:lnSpc>
                <a:spcPts val="3523"/>
              </a:lnSpc>
              <a:spcBef>
                <a:spcPct val="0"/>
              </a:spcBef>
            </a:pPr>
            <a:r>
              <a:rPr lang="en-US" sz="2517">
                <a:solidFill>
                  <a:srgbClr val="000000"/>
                </a:solidFill>
                <a:latin typeface="Lato"/>
                <a:ea typeface="Lato"/>
                <a:cs typeface="Lato"/>
                <a:sym typeface="Lato"/>
              </a:rPr>
              <a:t>Data fatwa yang digunakan diambil dari fatwamui.com, sebuah portal resmi yang menyediakan fatwa dari Majelis Ulama Indonesia (MUI). Fatwa yang digunakan berjumlah 344 sample. Data ini dikumpulkan secara manual karena pola untuk mencari bagian fatwa pada file PDF sulit ditemukan, sehingga semua fatwa tidak dapat diakses langsung melalui metode scraping. </a:t>
            </a:r>
          </a:p>
        </p:txBody>
      </p:sp>
      <p:sp>
        <p:nvSpPr>
          <p:cNvPr id="13" name="TextBox 13"/>
          <p:cNvSpPr txBox="1"/>
          <p:nvPr/>
        </p:nvSpPr>
        <p:spPr>
          <a:xfrm>
            <a:off x="624367" y="732618"/>
            <a:ext cx="9237174" cy="758825"/>
          </a:xfrm>
          <a:prstGeom prst="rect">
            <a:avLst/>
          </a:prstGeom>
        </p:spPr>
        <p:txBody>
          <a:bodyPr lIns="0" tIns="0" rIns="0" bIns="0" rtlCol="0" anchor="t">
            <a:spAutoFit/>
          </a:bodyPr>
          <a:lstStyle/>
          <a:p>
            <a:pPr algn="l">
              <a:lnSpc>
                <a:spcPts val="5500"/>
              </a:lnSpc>
            </a:pPr>
            <a:r>
              <a:rPr lang="en-US" sz="5000" b="1">
                <a:solidFill>
                  <a:srgbClr val="FBF9F1"/>
                </a:solidFill>
                <a:latin typeface="Poppins Bold"/>
                <a:ea typeface="Poppins Bold"/>
                <a:cs typeface="Poppins Bold"/>
                <a:sym typeface="Poppins Bold"/>
              </a:rPr>
              <a:t>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55812"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691764" y="161776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7684326" y="3664827"/>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7684326" y="565315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580490" y="705735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8861251" y="1330287"/>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Lowercase Text</a:t>
            </a:r>
          </a:p>
        </p:txBody>
      </p:sp>
      <p:sp>
        <p:nvSpPr>
          <p:cNvPr id="11" name="TextBox 11"/>
          <p:cNvSpPr txBox="1"/>
          <p:nvPr/>
        </p:nvSpPr>
        <p:spPr>
          <a:xfrm>
            <a:off x="8861251" y="1800467"/>
            <a:ext cx="8962429"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Semua teks diubah menjadi huruf kecil untuk menjaga konsistensi dan mencegah kesalahan pencocokan.</a:t>
            </a:r>
          </a:p>
        </p:txBody>
      </p:sp>
      <p:sp>
        <p:nvSpPr>
          <p:cNvPr id="12" name="TextBox 12"/>
          <p:cNvSpPr txBox="1"/>
          <p:nvPr/>
        </p:nvSpPr>
        <p:spPr>
          <a:xfrm>
            <a:off x="536492" y="5133975"/>
            <a:ext cx="6550851"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PREPROCESSING DATA</a:t>
            </a:r>
          </a:p>
        </p:txBody>
      </p:sp>
      <p:sp>
        <p:nvSpPr>
          <p:cNvPr id="13" name="TextBox 13"/>
          <p:cNvSpPr txBox="1"/>
          <p:nvPr/>
        </p:nvSpPr>
        <p:spPr>
          <a:xfrm>
            <a:off x="8861251" y="3233027"/>
            <a:ext cx="7882185"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Remove Punctuations and Extra Spaces</a:t>
            </a:r>
          </a:p>
        </p:txBody>
      </p:sp>
      <p:sp>
        <p:nvSpPr>
          <p:cNvPr id="14" name="TextBox 14"/>
          <p:cNvSpPr txBox="1"/>
          <p:nvPr/>
        </p:nvSpPr>
        <p:spPr>
          <a:xfrm>
            <a:off x="8861251" y="3702927"/>
            <a:ext cx="8962429"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Tanda baca dan spasi berlebih dihapus untuk meningkatkan kualitas teks dan keakuratan analisis.</a:t>
            </a:r>
          </a:p>
        </p:txBody>
      </p:sp>
      <p:sp>
        <p:nvSpPr>
          <p:cNvPr id="15" name="TextBox 15"/>
          <p:cNvSpPr txBox="1"/>
          <p:nvPr/>
        </p:nvSpPr>
        <p:spPr>
          <a:xfrm>
            <a:off x="8861251" y="5135628"/>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Stopwords Removal</a:t>
            </a:r>
          </a:p>
        </p:txBody>
      </p:sp>
      <p:sp>
        <p:nvSpPr>
          <p:cNvPr id="16" name="TextBox 16"/>
          <p:cNvSpPr txBox="1"/>
          <p:nvPr/>
        </p:nvSpPr>
        <p:spPr>
          <a:xfrm>
            <a:off x="8861251" y="5605527"/>
            <a:ext cx="8519442"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Kata-kata umum yang kurang relevan, seperti "dan" atau "yang," dihapus untuk mencegah gangguan analisis.</a:t>
            </a:r>
          </a:p>
        </p:txBody>
      </p:sp>
      <p:sp>
        <p:nvSpPr>
          <p:cNvPr id="17" name="TextBox 17"/>
          <p:cNvSpPr txBox="1"/>
          <p:nvPr/>
        </p:nvSpPr>
        <p:spPr>
          <a:xfrm>
            <a:off x="8861251" y="7153023"/>
            <a:ext cx="5199649"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Stemming</a:t>
            </a:r>
          </a:p>
        </p:txBody>
      </p:sp>
      <p:sp>
        <p:nvSpPr>
          <p:cNvPr id="18" name="TextBox 18"/>
          <p:cNvSpPr txBox="1"/>
          <p:nvPr/>
        </p:nvSpPr>
        <p:spPr>
          <a:xfrm>
            <a:off x="8861251" y="7622922"/>
            <a:ext cx="8519442"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Kata turunan diubah menjadi bentuk dasar untuk menyamakan kata serupa yang ditulis berbeda, meningkatkan akurasi pencocokan.</a:t>
            </a:r>
          </a:p>
        </p:txBody>
      </p:sp>
      <p:sp>
        <p:nvSpPr>
          <p:cNvPr id="19" name="Freeform 19"/>
          <p:cNvSpPr/>
          <p:nvPr/>
        </p:nvSpPr>
        <p:spPr>
          <a:xfrm>
            <a:off x="7691764" y="7723443"/>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555812"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691764" y="161776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7684326" y="3664827"/>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7" name="Freeform 7"/>
          <p:cNvSpPr/>
          <p:nvPr/>
        </p:nvSpPr>
        <p:spPr>
          <a:xfrm>
            <a:off x="7684326" y="565315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580490" y="705735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8521131" y="1373301"/>
            <a:ext cx="5199649"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Fitur</a:t>
            </a:r>
          </a:p>
        </p:txBody>
      </p:sp>
      <p:sp>
        <p:nvSpPr>
          <p:cNvPr id="11" name="TextBox 11"/>
          <p:cNvSpPr txBox="1"/>
          <p:nvPr/>
        </p:nvSpPr>
        <p:spPr>
          <a:xfrm>
            <a:off x="8521131" y="1800467"/>
            <a:ext cx="8962429" cy="1108779"/>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Teks Fatwa, Al-Qur’an, dan Hadist diubah menjadi vektor numerik menggunakan word embedding, yang bertujuan mengubah kata-kata menjadi representasi numerik dalam bentuk vektor.</a:t>
            </a:r>
          </a:p>
        </p:txBody>
      </p:sp>
      <p:sp>
        <p:nvSpPr>
          <p:cNvPr id="12" name="TextBox 12"/>
          <p:cNvSpPr txBox="1"/>
          <p:nvPr/>
        </p:nvSpPr>
        <p:spPr>
          <a:xfrm>
            <a:off x="536492" y="5133975"/>
            <a:ext cx="6550851" cy="923971"/>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FITUR DAN LABEL</a:t>
            </a:r>
          </a:p>
        </p:txBody>
      </p:sp>
      <p:sp>
        <p:nvSpPr>
          <p:cNvPr id="13" name="TextBox 13"/>
          <p:cNvSpPr txBox="1"/>
          <p:nvPr/>
        </p:nvSpPr>
        <p:spPr>
          <a:xfrm>
            <a:off x="8521131" y="3083067"/>
            <a:ext cx="7882185"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Label</a:t>
            </a:r>
          </a:p>
        </p:txBody>
      </p:sp>
      <p:sp>
        <p:nvSpPr>
          <p:cNvPr id="14" name="TextBox 14"/>
          <p:cNvSpPr txBox="1"/>
          <p:nvPr/>
        </p:nvSpPr>
        <p:spPr>
          <a:xfrm>
            <a:off x="8521131" y="3591044"/>
            <a:ext cx="9766869" cy="1480277"/>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Dibuat menggunakan pseudo-labelling, metode semi-supervised yang memanfaatkan prediksi awal model sebagai label semu. Pendekatan ini memungkinkan model memanfaatkan informasi tambahan dari data yang sebelumnya tidak berlabel, sehingga dapat meningkatkan kinerja dan akurasi model. </a:t>
            </a:r>
          </a:p>
        </p:txBody>
      </p:sp>
      <p:sp>
        <p:nvSpPr>
          <p:cNvPr id="15" name="TextBox 15"/>
          <p:cNvSpPr txBox="1"/>
          <p:nvPr/>
        </p:nvSpPr>
        <p:spPr>
          <a:xfrm>
            <a:off x="8521131" y="5137996"/>
            <a:ext cx="5199649"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Proses Data</a:t>
            </a:r>
          </a:p>
        </p:txBody>
      </p:sp>
      <p:sp>
        <p:nvSpPr>
          <p:cNvPr id="16" name="TextBox 16"/>
          <p:cNvSpPr txBox="1"/>
          <p:nvPr/>
        </p:nvSpPr>
        <p:spPr>
          <a:xfrm>
            <a:off x="8521131" y="5643627"/>
            <a:ext cx="8519442" cy="1480277"/>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Menggabungkan embedding Fatwa-Al-Qur’an dan Fatwa-Hadist menghasilkan 15 juta+ pasangan.</a:t>
            </a:r>
          </a:p>
          <a:p>
            <a:pPr marL="453390" lvl="1" indent="-226695" algn="l">
              <a:lnSpc>
                <a:spcPts val="2940"/>
              </a:lnSpc>
              <a:buFont typeface="Arial"/>
              <a:buChar char="•"/>
            </a:pPr>
            <a:r>
              <a:rPr lang="en-US" sz="2100">
                <a:solidFill>
                  <a:srgbClr val="E5E1DA"/>
                </a:solidFill>
                <a:latin typeface="Lato"/>
                <a:ea typeface="Lato"/>
                <a:cs typeface="Lato"/>
                <a:sym typeface="Lato"/>
              </a:rPr>
              <a:t>Cosine similarity digunakan untuk menghitung skor keselarasan setiap pasangan.</a:t>
            </a:r>
          </a:p>
        </p:txBody>
      </p:sp>
      <p:sp>
        <p:nvSpPr>
          <p:cNvPr id="17" name="TextBox 17"/>
          <p:cNvSpPr txBox="1"/>
          <p:nvPr/>
        </p:nvSpPr>
        <p:spPr>
          <a:xfrm>
            <a:off x="8521131" y="7190579"/>
            <a:ext cx="5199649" cy="431777"/>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Penyederhanaan Data</a:t>
            </a:r>
          </a:p>
        </p:txBody>
      </p:sp>
      <p:sp>
        <p:nvSpPr>
          <p:cNvPr id="18" name="TextBox 18"/>
          <p:cNvSpPr txBox="1"/>
          <p:nvPr/>
        </p:nvSpPr>
        <p:spPr>
          <a:xfrm>
            <a:off x="8521131" y="7675818"/>
            <a:ext cx="8519442" cy="737281"/>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Hanya pasangan dengan skor cosine similarity tertinggi digunakan (688 pasangan). Tujuannya mengurangi waktu pelatihan.</a:t>
            </a:r>
          </a:p>
        </p:txBody>
      </p:sp>
      <p:sp>
        <p:nvSpPr>
          <p:cNvPr id="19" name="Freeform 19"/>
          <p:cNvSpPr/>
          <p:nvPr/>
        </p:nvSpPr>
        <p:spPr>
          <a:xfrm>
            <a:off x="7691764" y="7723443"/>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73933" y="6162690"/>
            <a:ext cx="896420" cy="896420"/>
          </a:xfrm>
          <a:custGeom>
            <a:avLst/>
            <a:gdLst/>
            <a:ahLst/>
            <a:cxnLst/>
            <a:rect l="l" t="t" r="r" b="b"/>
            <a:pathLst>
              <a:path w="896420" h="896420">
                <a:moveTo>
                  <a:pt x="0" y="0"/>
                </a:moveTo>
                <a:lnTo>
                  <a:pt x="896421" y="0"/>
                </a:lnTo>
                <a:lnTo>
                  <a:pt x="896421" y="896421"/>
                </a:lnTo>
                <a:lnTo>
                  <a:pt x="0" y="896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4"/>
            <a:stretch>
              <a:fillRect/>
            </a:stretch>
          </a:blipFill>
        </p:spPr>
      </p:sp>
      <p:sp>
        <p:nvSpPr>
          <p:cNvPr id="4" name="Freeform 4"/>
          <p:cNvSpPr/>
          <p:nvPr/>
        </p:nvSpPr>
        <p:spPr>
          <a:xfrm>
            <a:off x="4150747" y="4727953"/>
            <a:ext cx="13422347" cy="2869475"/>
          </a:xfrm>
          <a:custGeom>
            <a:avLst/>
            <a:gdLst/>
            <a:ahLst/>
            <a:cxnLst/>
            <a:rect l="l" t="t" r="r" b="b"/>
            <a:pathLst>
              <a:path w="13422347" h="2869475">
                <a:moveTo>
                  <a:pt x="0" y="0"/>
                </a:moveTo>
                <a:lnTo>
                  <a:pt x="13422347" y="0"/>
                </a:lnTo>
                <a:lnTo>
                  <a:pt x="13422347" y="2869475"/>
                </a:lnTo>
                <a:lnTo>
                  <a:pt x="0" y="2869475"/>
                </a:lnTo>
                <a:lnTo>
                  <a:pt x="0" y="0"/>
                </a:lnTo>
                <a:close/>
              </a:path>
            </a:pathLst>
          </a:custGeom>
          <a:blipFill>
            <a:blip r:embed="rId5"/>
            <a:stretch>
              <a:fillRect/>
            </a:stretch>
          </a:blipFill>
        </p:spPr>
      </p:sp>
      <p:sp>
        <p:nvSpPr>
          <p:cNvPr id="5" name="TextBox 5"/>
          <p:cNvSpPr txBox="1"/>
          <p:nvPr/>
        </p:nvSpPr>
        <p:spPr>
          <a:xfrm>
            <a:off x="6791166" y="1881894"/>
            <a:ext cx="10468134" cy="1708287"/>
          </a:xfrm>
          <a:prstGeom prst="rect">
            <a:avLst/>
          </a:prstGeom>
        </p:spPr>
        <p:txBody>
          <a:bodyPr lIns="0" tIns="0" rIns="0" bIns="0" rtlCol="0" anchor="t">
            <a:spAutoFit/>
          </a:bodyPr>
          <a:lstStyle/>
          <a:p>
            <a:pPr algn="l">
              <a:lnSpc>
                <a:spcPts val="4399"/>
              </a:lnSpc>
            </a:pPr>
            <a:r>
              <a:rPr lang="en-US" sz="3999" b="1">
                <a:solidFill>
                  <a:srgbClr val="FBF9F1"/>
                </a:solidFill>
                <a:latin typeface="Poppins Bold"/>
                <a:ea typeface="Poppins Bold"/>
                <a:cs typeface="Poppins Bold"/>
                <a:sym typeface="Poppins Bold"/>
              </a:rPr>
              <a:t>PASANGAN DATA YANG TELAH DIUBAH MENJADI VEKTOR BESERTA SKOR COSINE SIMILARITY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2296254"/>
            <a:ext cx="16250422" cy="6962046"/>
            <a:chOff x="0" y="0"/>
            <a:chExt cx="4279946" cy="1833625"/>
          </a:xfrm>
        </p:grpSpPr>
        <p:sp>
          <p:nvSpPr>
            <p:cNvPr id="4" name="Freeform 4"/>
            <p:cNvSpPr/>
            <p:nvPr/>
          </p:nvSpPr>
          <p:spPr>
            <a:xfrm>
              <a:off x="0" y="0"/>
              <a:ext cx="4279947" cy="1833625"/>
            </a:xfrm>
            <a:custGeom>
              <a:avLst/>
              <a:gdLst/>
              <a:ahLst/>
              <a:cxnLst/>
              <a:rect l="l" t="t" r="r" b="b"/>
              <a:pathLst>
                <a:path w="4279947" h="1833625">
                  <a:moveTo>
                    <a:pt x="9528" y="0"/>
                  </a:moveTo>
                  <a:lnTo>
                    <a:pt x="4270418" y="0"/>
                  </a:lnTo>
                  <a:cubicBezTo>
                    <a:pt x="4272945" y="0"/>
                    <a:pt x="4275369" y="1004"/>
                    <a:pt x="4277156" y="2791"/>
                  </a:cubicBezTo>
                  <a:cubicBezTo>
                    <a:pt x="4278943" y="4578"/>
                    <a:pt x="4279947" y="7001"/>
                    <a:pt x="4279947" y="9528"/>
                  </a:cubicBezTo>
                  <a:lnTo>
                    <a:pt x="4279947" y="1824097"/>
                  </a:lnTo>
                  <a:cubicBezTo>
                    <a:pt x="4279947" y="1826624"/>
                    <a:pt x="4278943" y="1829048"/>
                    <a:pt x="4277156" y="1830835"/>
                  </a:cubicBezTo>
                  <a:cubicBezTo>
                    <a:pt x="4275369" y="1832622"/>
                    <a:pt x="4272945" y="1833625"/>
                    <a:pt x="4270418" y="1833625"/>
                  </a:cubicBezTo>
                  <a:lnTo>
                    <a:pt x="9528" y="1833625"/>
                  </a:lnTo>
                  <a:cubicBezTo>
                    <a:pt x="4266" y="1833625"/>
                    <a:pt x="0" y="1829359"/>
                    <a:pt x="0" y="1824097"/>
                  </a:cubicBezTo>
                  <a:lnTo>
                    <a:pt x="0" y="9528"/>
                  </a:lnTo>
                  <a:cubicBezTo>
                    <a:pt x="0" y="4266"/>
                    <a:pt x="4266" y="0"/>
                    <a:pt x="9528" y="0"/>
                  </a:cubicBezTo>
                  <a:close/>
                </a:path>
              </a:pathLst>
            </a:custGeom>
            <a:solidFill>
              <a:srgbClr val="FBF9F1"/>
            </a:solidFill>
            <a:ln w="38100" cap="sq">
              <a:solidFill>
                <a:srgbClr val="FBF9F1"/>
              </a:solidFill>
              <a:prstDash val="solid"/>
              <a:miter/>
            </a:ln>
          </p:spPr>
        </p:sp>
        <p:sp>
          <p:nvSpPr>
            <p:cNvPr id="5" name="TextBox 5"/>
            <p:cNvSpPr txBox="1"/>
            <p:nvPr/>
          </p:nvSpPr>
          <p:spPr>
            <a:xfrm>
              <a:off x="0" y="-38100"/>
              <a:ext cx="4279946" cy="187172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9404341" y="95470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7" name="TextBox 7"/>
          <p:cNvSpPr txBox="1"/>
          <p:nvPr/>
        </p:nvSpPr>
        <p:spPr>
          <a:xfrm>
            <a:off x="1683463" y="3578589"/>
            <a:ext cx="7720878" cy="4321175"/>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000000"/>
                </a:solidFill>
                <a:latin typeface="Lato"/>
                <a:ea typeface="Lato"/>
                <a:cs typeface="Lato"/>
                <a:sym typeface="Lato"/>
              </a:rPr>
              <a:t>Selenium</a:t>
            </a:r>
          </a:p>
          <a:p>
            <a:pPr marL="755651" lvl="1" indent="-377825" algn="just">
              <a:lnSpc>
                <a:spcPts val="4900"/>
              </a:lnSpc>
              <a:buFont typeface="Arial"/>
              <a:buChar char="•"/>
            </a:pPr>
            <a:r>
              <a:rPr lang="en-US" sz="3500">
                <a:solidFill>
                  <a:srgbClr val="000000"/>
                </a:solidFill>
                <a:latin typeface="Lato"/>
                <a:ea typeface="Lato"/>
                <a:cs typeface="Lato"/>
                <a:sym typeface="Lato"/>
              </a:rPr>
              <a:t>LXML</a:t>
            </a:r>
          </a:p>
          <a:p>
            <a:pPr marL="755651" lvl="1" indent="-377825" algn="just">
              <a:lnSpc>
                <a:spcPts val="4900"/>
              </a:lnSpc>
              <a:buFont typeface="Arial"/>
              <a:buChar char="•"/>
            </a:pPr>
            <a:r>
              <a:rPr lang="en-US" sz="3500">
                <a:solidFill>
                  <a:srgbClr val="000000"/>
                </a:solidFill>
                <a:latin typeface="Lato"/>
                <a:ea typeface="Lato"/>
                <a:cs typeface="Lato"/>
                <a:sym typeface="Lato"/>
              </a:rPr>
              <a:t>Natural Language Toolkit (NLTK)</a:t>
            </a:r>
          </a:p>
          <a:p>
            <a:pPr marL="755651" lvl="1" indent="-377825" algn="just">
              <a:lnSpc>
                <a:spcPts val="4900"/>
              </a:lnSpc>
              <a:buFont typeface="Arial"/>
              <a:buChar char="•"/>
            </a:pPr>
            <a:r>
              <a:rPr lang="en-US" sz="3500">
                <a:solidFill>
                  <a:srgbClr val="000000"/>
                </a:solidFill>
                <a:latin typeface="Lato"/>
                <a:ea typeface="Lato"/>
                <a:cs typeface="Lato"/>
                <a:sym typeface="Lato"/>
              </a:rPr>
              <a:t>Scikit-learn</a:t>
            </a:r>
          </a:p>
          <a:p>
            <a:pPr marL="755651" lvl="1" indent="-377825" algn="just">
              <a:lnSpc>
                <a:spcPts val="4900"/>
              </a:lnSpc>
              <a:buFont typeface="Arial"/>
              <a:buChar char="•"/>
            </a:pPr>
            <a:r>
              <a:rPr lang="en-US" sz="3500">
                <a:solidFill>
                  <a:srgbClr val="000000"/>
                </a:solidFill>
                <a:latin typeface="Lato"/>
                <a:ea typeface="Lato"/>
                <a:cs typeface="Lato"/>
                <a:sym typeface="Lato"/>
              </a:rPr>
              <a:t>NVIDIA GeForce RTX 3060</a:t>
            </a:r>
          </a:p>
          <a:p>
            <a:pPr marL="755651" lvl="1" indent="-377825" algn="just">
              <a:lnSpc>
                <a:spcPts val="4900"/>
              </a:lnSpc>
              <a:buFont typeface="Arial"/>
              <a:buChar char="•"/>
            </a:pPr>
            <a:r>
              <a:rPr lang="en-US" sz="3500">
                <a:solidFill>
                  <a:srgbClr val="000000"/>
                </a:solidFill>
                <a:latin typeface="Lato"/>
                <a:ea typeface="Lato"/>
                <a:cs typeface="Lato"/>
                <a:sym typeface="Lato"/>
              </a:rPr>
              <a:t>Visual Studio Code</a:t>
            </a:r>
          </a:p>
          <a:p>
            <a:pPr algn="just">
              <a:lnSpc>
                <a:spcPts val="4900"/>
              </a:lnSpc>
            </a:pPr>
            <a:endParaRPr lang="en-US" sz="3500">
              <a:solidFill>
                <a:srgbClr val="000000"/>
              </a:solidFill>
              <a:latin typeface="Lato"/>
              <a:ea typeface="Lato"/>
              <a:cs typeface="Lato"/>
              <a:sym typeface="Lato"/>
            </a:endParaRPr>
          </a:p>
        </p:txBody>
      </p:sp>
      <p:sp>
        <p:nvSpPr>
          <p:cNvPr id="8" name="TextBox 8"/>
          <p:cNvSpPr txBox="1"/>
          <p:nvPr/>
        </p:nvSpPr>
        <p:spPr>
          <a:xfrm>
            <a:off x="624367" y="732618"/>
            <a:ext cx="9237174" cy="904829"/>
          </a:xfrm>
          <a:prstGeom prst="rect">
            <a:avLst/>
          </a:prstGeom>
        </p:spPr>
        <p:txBody>
          <a:bodyPr lIns="0" tIns="0" rIns="0" bIns="0" rtlCol="0" anchor="t">
            <a:spAutoFit/>
          </a:bodyPr>
          <a:lstStyle/>
          <a:p>
            <a:pPr algn="l">
              <a:lnSpc>
                <a:spcPts val="6599"/>
              </a:lnSpc>
            </a:pPr>
            <a:r>
              <a:rPr lang="en-US" sz="5999" b="1">
                <a:solidFill>
                  <a:srgbClr val="FBF9F1"/>
                </a:solidFill>
                <a:latin typeface="Poppins Bold"/>
                <a:ea typeface="Poppins Bold"/>
                <a:cs typeface="Poppins Bold"/>
                <a:sym typeface="Poppins Bold"/>
              </a:rPr>
              <a:t>TOOLS AND LIBRARIES</a:t>
            </a:r>
          </a:p>
        </p:txBody>
      </p:sp>
      <p:sp>
        <p:nvSpPr>
          <p:cNvPr id="9" name="TextBox 9"/>
          <p:cNvSpPr txBox="1"/>
          <p:nvPr/>
        </p:nvSpPr>
        <p:spPr>
          <a:xfrm>
            <a:off x="10244527" y="3578589"/>
            <a:ext cx="3064371" cy="3082925"/>
          </a:xfrm>
          <a:prstGeom prst="rect">
            <a:avLst/>
          </a:prstGeom>
        </p:spPr>
        <p:txBody>
          <a:bodyPr lIns="0" tIns="0" rIns="0" bIns="0" rtlCol="0" anchor="t">
            <a:spAutoFit/>
          </a:bodyPr>
          <a:lstStyle/>
          <a:p>
            <a:pPr marL="755651" lvl="1" indent="-377825" algn="ctr">
              <a:lnSpc>
                <a:spcPts val="4900"/>
              </a:lnSpc>
              <a:buFont typeface="Arial"/>
              <a:buChar char="•"/>
            </a:pPr>
            <a:r>
              <a:rPr lang="en-US" sz="3500">
                <a:solidFill>
                  <a:srgbClr val="000000"/>
                </a:solidFill>
                <a:latin typeface="Lato"/>
                <a:ea typeface="Lato"/>
                <a:cs typeface="Lato"/>
                <a:sym typeface="Lato"/>
              </a:rPr>
              <a:t>TensorFlow</a:t>
            </a:r>
          </a:p>
          <a:p>
            <a:pPr marL="755651" lvl="1" indent="-377825" algn="l">
              <a:lnSpc>
                <a:spcPts val="4900"/>
              </a:lnSpc>
              <a:buFont typeface="Arial"/>
              <a:buChar char="•"/>
            </a:pPr>
            <a:r>
              <a:rPr lang="en-US" sz="3500">
                <a:solidFill>
                  <a:srgbClr val="000000"/>
                </a:solidFill>
                <a:latin typeface="Lato"/>
                <a:ea typeface="Lato"/>
                <a:cs typeface="Lato"/>
                <a:sym typeface="Lato"/>
              </a:rPr>
              <a:t>PyTorch</a:t>
            </a:r>
          </a:p>
          <a:p>
            <a:pPr marL="755651" lvl="1" indent="-377825" algn="l">
              <a:lnSpc>
                <a:spcPts val="4900"/>
              </a:lnSpc>
              <a:buFont typeface="Arial"/>
              <a:buChar char="•"/>
            </a:pPr>
            <a:r>
              <a:rPr lang="en-US" sz="3500">
                <a:solidFill>
                  <a:srgbClr val="000000"/>
                </a:solidFill>
                <a:latin typeface="Lato"/>
                <a:ea typeface="Lato"/>
                <a:cs typeface="Lato"/>
                <a:sym typeface="Lato"/>
              </a:rPr>
              <a:t>Sastrawi</a:t>
            </a:r>
          </a:p>
          <a:p>
            <a:pPr marL="755651" lvl="1" indent="-377825" algn="l">
              <a:lnSpc>
                <a:spcPts val="4900"/>
              </a:lnSpc>
              <a:buFont typeface="Arial"/>
              <a:buChar char="•"/>
            </a:pPr>
            <a:r>
              <a:rPr lang="en-US" sz="3500">
                <a:solidFill>
                  <a:srgbClr val="000000"/>
                </a:solidFill>
                <a:latin typeface="Lato"/>
                <a:ea typeface="Lato"/>
                <a:cs typeface="Lato"/>
                <a:sym typeface="Lato"/>
              </a:rPr>
              <a:t>Matplotlib</a:t>
            </a:r>
          </a:p>
          <a:p>
            <a:pPr marL="755651" lvl="1" indent="-377825" algn="l">
              <a:lnSpc>
                <a:spcPts val="4900"/>
              </a:lnSpc>
              <a:buFont typeface="Arial"/>
              <a:buChar char="•"/>
            </a:pPr>
            <a:r>
              <a:rPr lang="en-US" sz="3500">
                <a:solidFill>
                  <a:srgbClr val="000000"/>
                </a:solidFill>
                <a:latin typeface="Lato"/>
                <a:ea typeface="Lato"/>
                <a:cs typeface="Lato"/>
                <a:sym typeface="Lato"/>
              </a:rPr>
              <a:t>Seaborn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3338282"/>
            <a:ext cx="13798688" cy="42228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PEMBUATAN MODEL</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sp>
      <p:grpSp>
        <p:nvGrpSpPr>
          <p:cNvPr id="3" name="Group 3"/>
          <p:cNvGrpSpPr/>
          <p:nvPr/>
        </p:nvGrpSpPr>
        <p:grpSpPr>
          <a:xfrm>
            <a:off x="1028700" y="2048382"/>
            <a:ext cx="16402360" cy="1024635"/>
            <a:chOff x="0" y="0"/>
            <a:chExt cx="4319963" cy="269863"/>
          </a:xfrm>
        </p:grpSpPr>
        <p:sp>
          <p:nvSpPr>
            <p:cNvPr id="4" name="Freeform 4"/>
            <p:cNvSpPr/>
            <p:nvPr/>
          </p:nvSpPr>
          <p:spPr>
            <a:xfrm>
              <a:off x="0" y="0"/>
              <a:ext cx="4319963" cy="269863"/>
            </a:xfrm>
            <a:custGeom>
              <a:avLst/>
              <a:gdLst/>
              <a:ahLst/>
              <a:cxnLst/>
              <a:rect l="l" t="t" r="r" b="b"/>
              <a:pathLst>
                <a:path w="4319963" h="269863">
                  <a:moveTo>
                    <a:pt x="28320" y="0"/>
                  </a:moveTo>
                  <a:lnTo>
                    <a:pt x="4291643" y="0"/>
                  </a:lnTo>
                  <a:cubicBezTo>
                    <a:pt x="4307284" y="0"/>
                    <a:pt x="4319963" y="12679"/>
                    <a:pt x="4319963" y="28320"/>
                  </a:cubicBezTo>
                  <a:lnTo>
                    <a:pt x="4319963" y="241543"/>
                  </a:lnTo>
                  <a:cubicBezTo>
                    <a:pt x="4319963" y="249054"/>
                    <a:pt x="4316980" y="256257"/>
                    <a:pt x="4311668" y="261568"/>
                  </a:cubicBezTo>
                  <a:cubicBezTo>
                    <a:pt x="4306357" y="266879"/>
                    <a:pt x="4299154" y="269863"/>
                    <a:pt x="4291643" y="269863"/>
                  </a:cubicBezTo>
                  <a:lnTo>
                    <a:pt x="28320" y="269863"/>
                  </a:lnTo>
                  <a:cubicBezTo>
                    <a:pt x="12679" y="269863"/>
                    <a:pt x="0" y="257183"/>
                    <a:pt x="0" y="241543"/>
                  </a:cubicBezTo>
                  <a:lnTo>
                    <a:pt x="0" y="28320"/>
                  </a:lnTo>
                  <a:cubicBezTo>
                    <a:pt x="0" y="12679"/>
                    <a:pt x="12679" y="0"/>
                    <a:pt x="28320"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4319963"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sp>
      <p:grpSp>
        <p:nvGrpSpPr>
          <p:cNvPr id="7" name="Group 7"/>
          <p:cNvGrpSpPr/>
          <p:nvPr/>
        </p:nvGrpSpPr>
        <p:grpSpPr>
          <a:xfrm>
            <a:off x="1028700" y="3266801"/>
            <a:ext cx="16402360" cy="6561977"/>
            <a:chOff x="0" y="0"/>
            <a:chExt cx="4319963" cy="1728257"/>
          </a:xfrm>
        </p:grpSpPr>
        <p:sp>
          <p:nvSpPr>
            <p:cNvPr id="8" name="Freeform 8"/>
            <p:cNvSpPr/>
            <p:nvPr/>
          </p:nvSpPr>
          <p:spPr>
            <a:xfrm>
              <a:off x="0" y="0"/>
              <a:ext cx="4319963" cy="1728257"/>
            </a:xfrm>
            <a:custGeom>
              <a:avLst/>
              <a:gdLst/>
              <a:ahLst/>
              <a:cxnLst/>
              <a:rect l="l" t="t" r="r" b="b"/>
              <a:pathLst>
                <a:path w="4319963" h="1728257">
                  <a:moveTo>
                    <a:pt x="9440" y="0"/>
                  </a:moveTo>
                  <a:lnTo>
                    <a:pt x="4310523" y="0"/>
                  </a:lnTo>
                  <a:cubicBezTo>
                    <a:pt x="4313027" y="0"/>
                    <a:pt x="4315428" y="995"/>
                    <a:pt x="4317198" y="2765"/>
                  </a:cubicBezTo>
                  <a:cubicBezTo>
                    <a:pt x="4318969" y="4535"/>
                    <a:pt x="4319963" y="6936"/>
                    <a:pt x="4319963" y="9440"/>
                  </a:cubicBezTo>
                  <a:lnTo>
                    <a:pt x="4319963" y="1718817"/>
                  </a:lnTo>
                  <a:cubicBezTo>
                    <a:pt x="4319963" y="1721321"/>
                    <a:pt x="4318969" y="1723722"/>
                    <a:pt x="4317198" y="1725492"/>
                  </a:cubicBezTo>
                  <a:cubicBezTo>
                    <a:pt x="4315428" y="1727263"/>
                    <a:pt x="4313027" y="1728257"/>
                    <a:pt x="4310523" y="1728257"/>
                  </a:cubicBezTo>
                  <a:lnTo>
                    <a:pt x="9440" y="1728257"/>
                  </a:lnTo>
                  <a:cubicBezTo>
                    <a:pt x="6936" y="1728257"/>
                    <a:pt x="4535" y="1727263"/>
                    <a:pt x="2765" y="1725492"/>
                  </a:cubicBezTo>
                  <a:cubicBezTo>
                    <a:pt x="995" y="1723722"/>
                    <a:pt x="0" y="1721321"/>
                    <a:pt x="0" y="1718817"/>
                  </a:cubicBezTo>
                  <a:lnTo>
                    <a:pt x="0" y="9440"/>
                  </a:lnTo>
                  <a:cubicBezTo>
                    <a:pt x="0" y="6936"/>
                    <a:pt x="995" y="4535"/>
                    <a:pt x="2765" y="2765"/>
                  </a:cubicBezTo>
                  <a:cubicBezTo>
                    <a:pt x="4535" y="995"/>
                    <a:pt x="6936" y="0"/>
                    <a:pt x="9440" y="0"/>
                  </a:cubicBezTo>
                  <a:close/>
                </a:path>
              </a:pathLst>
            </a:custGeom>
            <a:solidFill>
              <a:srgbClr val="FBF9F1"/>
            </a:solidFill>
            <a:ln w="38100" cap="sq">
              <a:solidFill>
                <a:srgbClr val="FBF9F1"/>
              </a:solidFill>
              <a:prstDash val="solid"/>
              <a:miter/>
            </a:ln>
          </p:spPr>
        </p:sp>
        <p:sp>
          <p:nvSpPr>
            <p:cNvPr id="9" name="TextBox 9"/>
            <p:cNvSpPr txBox="1"/>
            <p:nvPr/>
          </p:nvSpPr>
          <p:spPr>
            <a:xfrm>
              <a:off x="0" y="-38100"/>
              <a:ext cx="4319963" cy="176635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26236" y="233037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1" name="Freeform 11"/>
          <p:cNvSpPr/>
          <p:nvPr/>
        </p:nvSpPr>
        <p:spPr>
          <a:xfrm>
            <a:off x="1504564" y="6415364"/>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2" name="Freeform 12"/>
          <p:cNvSpPr/>
          <p:nvPr/>
        </p:nvSpPr>
        <p:spPr>
          <a:xfrm>
            <a:off x="1504564" y="7736375"/>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3" name="Freeform 13"/>
          <p:cNvSpPr/>
          <p:nvPr/>
        </p:nvSpPr>
        <p:spPr>
          <a:xfrm>
            <a:off x="1504564" y="8560394"/>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4" name="Freeform 14"/>
          <p:cNvSpPr/>
          <p:nvPr/>
        </p:nvSpPr>
        <p:spPr>
          <a:xfrm>
            <a:off x="12041396" y="3369311"/>
            <a:ext cx="4513440" cy="6356958"/>
          </a:xfrm>
          <a:custGeom>
            <a:avLst/>
            <a:gdLst/>
            <a:ahLst/>
            <a:cxnLst/>
            <a:rect l="l" t="t" r="r" b="b"/>
            <a:pathLst>
              <a:path w="4513440" h="6356958">
                <a:moveTo>
                  <a:pt x="0" y="0"/>
                </a:moveTo>
                <a:lnTo>
                  <a:pt x="4513440" y="0"/>
                </a:lnTo>
                <a:lnTo>
                  <a:pt x="4513440" y="6356958"/>
                </a:lnTo>
                <a:lnTo>
                  <a:pt x="0" y="6356958"/>
                </a:lnTo>
                <a:lnTo>
                  <a:pt x="0" y="0"/>
                </a:lnTo>
                <a:close/>
              </a:path>
            </a:pathLst>
          </a:custGeom>
          <a:blipFill>
            <a:blip r:embed="rId4"/>
            <a:stretch>
              <a:fillRect/>
            </a:stretch>
          </a:blipFill>
        </p:spPr>
      </p:sp>
      <p:sp>
        <p:nvSpPr>
          <p:cNvPr id="15" name="TextBox 15"/>
          <p:cNvSpPr txBox="1"/>
          <p:nvPr/>
        </p:nvSpPr>
        <p:spPr>
          <a:xfrm>
            <a:off x="1504564" y="2262884"/>
            <a:ext cx="6667955" cy="509905"/>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INDOBERT</a:t>
            </a:r>
          </a:p>
        </p:txBody>
      </p:sp>
      <p:sp>
        <p:nvSpPr>
          <p:cNvPr id="16" name="TextBox 16"/>
          <p:cNvSpPr txBox="1"/>
          <p:nvPr/>
        </p:nvSpPr>
        <p:spPr>
          <a:xfrm>
            <a:off x="1504564" y="3520692"/>
            <a:ext cx="10186560" cy="2725260"/>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Lato"/>
                <a:ea typeface="Lato"/>
                <a:cs typeface="Lato"/>
                <a:sym typeface="Lato"/>
              </a:rPr>
              <a:t>IndoBERT adalah model berbasis transformer seperti BERT, dirancang untuk bahasa Indonesia dengan 12 hidden layers, dimensi 786, dan 12 attention heads. Model ini dilatih menggunakan lebih dari 220 juta kata dari berbagai sumber tepercaya. BERT memiliki encoder untuk mengubah input menjadi vektor kata dan decoder untuk membuat prediksi. Model ini menggunakan tiga jenis embedding untuk menghasilkan representasi vektor yang mendukung prediksi berkualitas tinggi, yaitu </a:t>
            </a:r>
          </a:p>
        </p:txBody>
      </p:sp>
      <p:sp>
        <p:nvSpPr>
          <p:cNvPr id="17" name="TextBox 17"/>
          <p:cNvSpPr txBox="1"/>
          <p:nvPr/>
        </p:nvSpPr>
        <p:spPr>
          <a:xfrm>
            <a:off x="1192628" y="746188"/>
            <a:ext cx="15362208" cy="1165605"/>
          </a:xfrm>
          <a:prstGeom prst="rect">
            <a:avLst/>
          </a:prstGeom>
        </p:spPr>
        <p:txBody>
          <a:bodyPr lIns="0" tIns="0" rIns="0" bIns="0" rtlCol="0" anchor="t">
            <a:spAutoFit/>
          </a:bodyPr>
          <a:lstStyle/>
          <a:p>
            <a:pPr algn="l">
              <a:lnSpc>
                <a:spcPts val="8413"/>
              </a:lnSpc>
            </a:pPr>
            <a:r>
              <a:rPr lang="en-US" sz="7648" b="1">
                <a:solidFill>
                  <a:srgbClr val="FBF9F1"/>
                </a:solidFill>
                <a:latin typeface="Poppins Bold"/>
                <a:ea typeface="Poppins Bold"/>
                <a:cs typeface="Poppins Bold"/>
                <a:sym typeface="Poppins Bold"/>
              </a:rPr>
              <a:t>MODEL YANG DIGUNAKAN</a:t>
            </a:r>
          </a:p>
        </p:txBody>
      </p:sp>
      <p:sp>
        <p:nvSpPr>
          <p:cNvPr id="18" name="TextBox 18"/>
          <p:cNvSpPr txBox="1"/>
          <p:nvPr/>
        </p:nvSpPr>
        <p:spPr>
          <a:xfrm>
            <a:off x="1993670" y="6367739"/>
            <a:ext cx="9697454" cy="1163320"/>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Token embedding</a:t>
            </a:r>
            <a:r>
              <a:rPr lang="en-US" sz="2199">
                <a:solidFill>
                  <a:srgbClr val="000000"/>
                </a:solidFill>
                <a:latin typeface="Lato"/>
                <a:ea typeface="Lato"/>
                <a:cs typeface="Lato"/>
                <a:sym typeface="Lato"/>
              </a:rPr>
              <a:t> : Token-token yang berada di awal kalimat direpresentasikan dengan CLS, sementara di akhir kalimat direpresentasikan dengan token SEP.</a:t>
            </a:r>
          </a:p>
        </p:txBody>
      </p:sp>
      <p:sp>
        <p:nvSpPr>
          <p:cNvPr id="19" name="TextBox 19"/>
          <p:cNvSpPr txBox="1"/>
          <p:nvPr/>
        </p:nvSpPr>
        <p:spPr>
          <a:xfrm>
            <a:off x="1993670" y="7654884"/>
            <a:ext cx="9527367" cy="772795"/>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Embeddings segment: </a:t>
            </a:r>
            <a:r>
              <a:rPr lang="en-US" sz="2199">
                <a:solidFill>
                  <a:srgbClr val="000000"/>
                </a:solidFill>
                <a:latin typeface="Lato"/>
                <a:ea typeface="Lato"/>
                <a:cs typeface="Lato"/>
                <a:sym typeface="Lato"/>
              </a:rPr>
              <a:t>Embedding ini berguna untuk membedakan antara dua kalimat dengan menandai setiap kalimat.</a:t>
            </a:r>
          </a:p>
        </p:txBody>
      </p:sp>
      <p:sp>
        <p:nvSpPr>
          <p:cNvPr id="20" name="TextBox 20"/>
          <p:cNvSpPr txBox="1"/>
          <p:nvPr/>
        </p:nvSpPr>
        <p:spPr>
          <a:xfrm>
            <a:off x="1993670" y="8489379"/>
            <a:ext cx="9527367" cy="772795"/>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Positional embeddings: </a:t>
            </a:r>
            <a:r>
              <a:rPr lang="en-US" sz="2199">
                <a:solidFill>
                  <a:srgbClr val="000000"/>
                </a:solidFill>
                <a:latin typeface="Lato"/>
                <a:ea typeface="Lato"/>
                <a:cs typeface="Lato"/>
                <a:sym typeface="Lato"/>
              </a:rPr>
              <a:t>Embedding }ini memberikan token yang berguna untuk menyediakan informasi posisi pada embedding dalam sebuah kalimat.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989496">
            <a:off x="-5091968" y="-1340368"/>
            <a:ext cx="11026567" cy="7966695"/>
          </a:xfrm>
          <a:custGeom>
            <a:avLst/>
            <a:gdLst/>
            <a:ahLst/>
            <a:cxnLst/>
            <a:rect l="l" t="t" r="r" b="b"/>
            <a:pathLst>
              <a:path w="11026567" h="7966695">
                <a:moveTo>
                  <a:pt x="0" y="0"/>
                </a:moveTo>
                <a:lnTo>
                  <a:pt x="11026567" y="0"/>
                </a:lnTo>
                <a:lnTo>
                  <a:pt x="11026567" y="7966695"/>
                </a:lnTo>
                <a:lnTo>
                  <a:pt x="0" y="7966695"/>
                </a:lnTo>
                <a:lnTo>
                  <a:pt x="0" y="0"/>
                </a:lnTo>
                <a:close/>
              </a:path>
            </a:pathLst>
          </a:custGeom>
          <a:blipFill>
            <a:blip r:embed="rId2"/>
            <a:stretch>
              <a:fillRect/>
            </a:stretch>
          </a:blipFill>
        </p:spPr>
      </p:sp>
      <p:grpSp>
        <p:nvGrpSpPr>
          <p:cNvPr id="3" name="Group 3"/>
          <p:cNvGrpSpPr/>
          <p:nvPr/>
        </p:nvGrpSpPr>
        <p:grpSpPr>
          <a:xfrm>
            <a:off x="1028700" y="2048382"/>
            <a:ext cx="16402360" cy="1024635"/>
            <a:chOff x="0" y="0"/>
            <a:chExt cx="4319963" cy="269863"/>
          </a:xfrm>
        </p:grpSpPr>
        <p:sp>
          <p:nvSpPr>
            <p:cNvPr id="4" name="Freeform 4"/>
            <p:cNvSpPr/>
            <p:nvPr/>
          </p:nvSpPr>
          <p:spPr>
            <a:xfrm>
              <a:off x="0" y="0"/>
              <a:ext cx="4319963" cy="269863"/>
            </a:xfrm>
            <a:custGeom>
              <a:avLst/>
              <a:gdLst/>
              <a:ahLst/>
              <a:cxnLst/>
              <a:rect l="l" t="t" r="r" b="b"/>
              <a:pathLst>
                <a:path w="4319963" h="269863">
                  <a:moveTo>
                    <a:pt x="28320" y="0"/>
                  </a:moveTo>
                  <a:lnTo>
                    <a:pt x="4291643" y="0"/>
                  </a:lnTo>
                  <a:cubicBezTo>
                    <a:pt x="4307284" y="0"/>
                    <a:pt x="4319963" y="12679"/>
                    <a:pt x="4319963" y="28320"/>
                  </a:cubicBezTo>
                  <a:lnTo>
                    <a:pt x="4319963" y="241543"/>
                  </a:lnTo>
                  <a:cubicBezTo>
                    <a:pt x="4319963" y="249054"/>
                    <a:pt x="4316980" y="256257"/>
                    <a:pt x="4311668" y="261568"/>
                  </a:cubicBezTo>
                  <a:cubicBezTo>
                    <a:pt x="4306357" y="266879"/>
                    <a:pt x="4299154" y="269863"/>
                    <a:pt x="4291643" y="269863"/>
                  </a:cubicBezTo>
                  <a:lnTo>
                    <a:pt x="28320" y="269863"/>
                  </a:lnTo>
                  <a:cubicBezTo>
                    <a:pt x="12679" y="269863"/>
                    <a:pt x="0" y="257183"/>
                    <a:pt x="0" y="241543"/>
                  </a:cubicBezTo>
                  <a:lnTo>
                    <a:pt x="0" y="28320"/>
                  </a:lnTo>
                  <a:cubicBezTo>
                    <a:pt x="0" y="12679"/>
                    <a:pt x="12679" y="0"/>
                    <a:pt x="28320"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4319963" cy="30796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2967116">
            <a:off x="8691170" y="1377244"/>
            <a:ext cx="12892802" cy="9575242"/>
          </a:xfrm>
          <a:custGeom>
            <a:avLst/>
            <a:gdLst/>
            <a:ahLst/>
            <a:cxnLst/>
            <a:rect l="l" t="t" r="r" b="b"/>
            <a:pathLst>
              <a:path w="12892802" h="9575242">
                <a:moveTo>
                  <a:pt x="0" y="0"/>
                </a:moveTo>
                <a:lnTo>
                  <a:pt x="12892803" y="0"/>
                </a:lnTo>
                <a:lnTo>
                  <a:pt x="12892803" y="9575242"/>
                </a:lnTo>
                <a:lnTo>
                  <a:pt x="0" y="9575242"/>
                </a:lnTo>
                <a:lnTo>
                  <a:pt x="0" y="0"/>
                </a:lnTo>
                <a:close/>
              </a:path>
            </a:pathLst>
          </a:custGeom>
          <a:blipFill>
            <a:blip r:embed="rId2"/>
            <a:stretch>
              <a:fillRect r="-2793"/>
            </a:stretch>
          </a:blipFill>
        </p:spPr>
      </p:sp>
      <p:grpSp>
        <p:nvGrpSpPr>
          <p:cNvPr id="7" name="Group 7"/>
          <p:cNvGrpSpPr/>
          <p:nvPr/>
        </p:nvGrpSpPr>
        <p:grpSpPr>
          <a:xfrm>
            <a:off x="1028700" y="3266801"/>
            <a:ext cx="16743637" cy="6561977"/>
            <a:chOff x="0" y="0"/>
            <a:chExt cx="4409847" cy="1728257"/>
          </a:xfrm>
        </p:grpSpPr>
        <p:sp>
          <p:nvSpPr>
            <p:cNvPr id="8" name="Freeform 8"/>
            <p:cNvSpPr/>
            <p:nvPr/>
          </p:nvSpPr>
          <p:spPr>
            <a:xfrm>
              <a:off x="0" y="0"/>
              <a:ext cx="4409847" cy="1728257"/>
            </a:xfrm>
            <a:custGeom>
              <a:avLst/>
              <a:gdLst/>
              <a:ahLst/>
              <a:cxnLst/>
              <a:rect l="l" t="t" r="r" b="b"/>
              <a:pathLst>
                <a:path w="4409847" h="1728257">
                  <a:moveTo>
                    <a:pt x="9248" y="0"/>
                  </a:moveTo>
                  <a:lnTo>
                    <a:pt x="4400599" y="0"/>
                  </a:lnTo>
                  <a:cubicBezTo>
                    <a:pt x="4403052" y="0"/>
                    <a:pt x="4405404" y="974"/>
                    <a:pt x="4407138" y="2709"/>
                  </a:cubicBezTo>
                  <a:cubicBezTo>
                    <a:pt x="4408872" y="4443"/>
                    <a:pt x="4409847" y="6795"/>
                    <a:pt x="4409847" y="9248"/>
                  </a:cubicBezTo>
                  <a:lnTo>
                    <a:pt x="4409847" y="1719010"/>
                  </a:lnTo>
                  <a:cubicBezTo>
                    <a:pt x="4409847" y="1724117"/>
                    <a:pt x="4405706" y="1728257"/>
                    <a:pt x="4400599" y="1728257"/>
                  </a:cubicBezTo>
                  <a:lnTo>
                    <a:pt x="9248" y="1728257"/>
                  </a:lnTo>
                  <a:cubicBezTo>
                    <a:pt x="6795" y="1728257"/>
                    <a:pt x="4443" y="1727283"/>
                    <a:pt x="2709" y="1725549"/>
                  </a:cubicBezTo>
                  <a:cubicBezTo>
                    <a:pt x="974" y="1723815"/>
                    <a:pt x="0" y="1721462"/>
                    <a:pt x="0" y="1719010"/>
                  </a:cubicBezTo>
                  <a:lnTo>
                    <a:pt x="0" y="9248"/>
                  </a:lnTo>
                  <a:cubicBezTo>
                    <a:pt x="0" y="4140"/>
                    <a:pt x="4140" y="0"/>
                    <a:pt x="9248" y="0"/>
                  </a:cubicBezTo>
                  <a:close/>
                </a:path>
              </a:pathLst>
            </a:custGeom>
            <a:solidFill>
              <a:srgbClr val="FBF9F1"/>
            </a:solidFill>
            <a:ln w="38100" cap="sq">
              <a:solidFill>
                <a:srgbClr val="FBF9F1"/>
              </a:solidFill>
              <a:prstDash val="solid"/>
              <a:miter/>
            </a:ln>
          </p:spPr>
        </p:sp>
        <p:sp>
          <p:nvSpPr>
            <p:cNvPr id="9" name="TextBox 9"/>
            <p:cNvSpPr txBox="1"/>
            <p:nvPr/>
          </p:nvSpPr>
          <p:spPr>
            <a:xfrm>
              <a:off x="0" y="-38100"/>
              <a:ext cx="4409847" cy="176635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26236" y="2330372"/>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1" name="Freeform 11"/>
          <p:cNvSpPr/>
          <p:nvPr/>
        </p:nvSpPr>
        <p:spPr>
          <a:xfrm>
            <a:off x="1504564" y="6415364"/>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2" name="Freeform 12"/>
          <p:cNvSpPr/>
          <p:nvPr/>
        </p:nvSpPr>
        <p:spPr>
          <a:xfrm>
            <a:off x="1504564" y="7572015"/>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3" name="Freeform 13"/>
          <p:cNvSpPr/>
          <p:nvPr/>
        </p:nvSpPr>
        <p:spPr>
          <a:xfrm>
            <a:off x="1504564" y="8536127"/>
            <a:ext cx="326254" cy="328719"/>
          </a:xfrm>
          <a:custGeom>
            <a:avLst/>
            <a:gdLst/>
            <a:ahLst/>
            <a:cxnLst/>
            <a:rect l="l" t="t" r="r" b="b"/>
            <a:pathLst>
              <a:path w="326254" h="328719">
                <a:moveTo>
                  <a:pt x="0" y="0"/>
                </a:moveTo>
                <a:lnTo>
                  <a:pt x="326254" y="0"/>
                </a:lnTo>
                <a:lnTo>
                  <a:pt x="326254" y="328719"/>
                </a:lnTo>
                <a:lnTo>
                  <a:pt x="0" y="328719"/>
                </a:lnTo>
                <a:lnTo>
                  <a:pt x="0" y="0"/>
                </a:lnTo>
                <a:close/>
              </a:path>
            </a:pathLst>
          </a:custGeom>
          <a:blipFill>
            <a:blip r:embed="rId3"/>
            <a:stretch>
              <a:fillRect/>
            </a:stretch>
          </a:blipFill>
        </p:spPr>
      </p:sp>
      <p:sp>
        <p:nvSpPr>
          <p:cNvPr id="14" name="Freeform 14"/>
          <p:cNvSpPr/>
          <p:nvPr/>
        </p:nvSpPr>
        <p:spPr>
          <a:xfrm>
            <a:off x="11556538" y="4794061"/>
            <a:ext cx="6215800" cy="3360651"/>
          </a:xfrm>
          <a:custGeom>
            <a:avLst/>
            <a:gdLst/>
            <a:ahLst/>
            <a:cxnLst/>
            <a:rect l="l" t="t" r="r" b="b"/>
            <a:pathLst>
              <a:path w="6215800" h="3360651">
                <a:moveTo>
                  <a:pt x="0" y="0"/>
                </a:moveTo>
                <a:lnTo>
                  <a:pt x="6215799" y="0"/>
                </a:lnTo>
                <a:lnTo>
                  <a:pt x="6215799" y="3360650"/>
                </a:lnTo>
                <a:lnTo>
                  <a:pt x="0" y="3360650"/>
                </a:lnTo>
                <a:lnTo>
                  <a:pt x="0" y="0"/>
                </a:lnTo>
                <a:close/>
              </a:path>
            </a:pathLst>
          </a:custGeom>
          <a:blipFill>
            <a:blip r:embed="rId4"/>
            <a:stretch>
              <a:fillRect/>
            </a:stretch>
          </a:blipFill>
        </p:spPr>
      </p:sp>
      <p:sp>
        <p:nvSpPr>
          <p:cNvPr id="15" name="TextBox 15"/>
          <p:cNvSpPr txBox="1"/>
          <p:nvPr/>
        </p:nvSpPr>
        <p:spPr>
          <a:xfrm>
            <a:off x="1504564" y="2262884"/>
            <a:ext cx="6667955" cy="509859"/>
          </a:xfrm>
          <a:prstGeom prst="rect">
            <a:avLst/>
          </a:prstGeom>
        </p:spPr>
        <p:txBody>
          <a:bodyPr lIns="0" tIns="0" rIns="0" bIns="0" rtlCol="0" anchor="t">
            <a:spAutoFit/>
          </a:bodyPr>
          <a:lstStyle/>
          <a:p>
            <a:pPr algn="l">
              <a:lnSpc>
                <a:spcPts val="3919"/>
              </a:lnSpc>
              <a:spcBef>
                <a:spcPct val="0"/>
              </a:spcBef>
            </a:pPr>
            <a:r>
              <a:rPr lang="en-US" sz="2799" b="1">
                <a:solidFill>
                  <a:srgbClr val="FBF9F1"/>
                </a:solidFill>
                <a:latin typeface="Poppins Bold"/>
                <a:ea typeface="Poppins Bold"/>
                <a:cs typeface="Poppins Bold"/>
                <a:sym typeface="Poppins Bold"/>
              </a:rPr>
              <a:t>LONG SHORT-TERM MEMORY (LSTM)</a:t>
            </a:r>
          </a:p>
        </p:txBody>
      </p:sp>
      <p:sp>
        <p:nvSpPr>
          <p:cNvPr id="16" name="TextBox 16"/>
          <p:cNvSpPr txBox="1"/>
          <p:nvPr/>
        </p:nvSpPr>
        <p:spPr>
          <a:xfrm>
            <a:off x="1504564" y="3366106"/>
            <a:ext cx="10186560" cy="2798759"/>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Lato"/>
                <a:ea typeface="Lato"/>
                <a:cs typeface="Lato"/>
                <a:sym typeface="Lato"/>
              </a:rPr>
              <a:t>LSTM adalah jenis jaringan saraf tiruan yang digunakan untuk mengatasi masalah yang ada pada jaringan saraf biasa, yaitu masalah pembelajaran jangka panjang. LSTM digunakan untuk mempelajari hubungan temporal antara teks Fatwa, Al-Qur’an, dan Hadis. LSTM dapat mengingat konteks dan memproses urutan kata-kata yang lebih panjang, yang membantu model dalam menentukan sejauh mana keselarasan antara Fatwa dengan Al-Quran dan Hadist.  LSTM memiliki tiga gerbang utama yang mengatur aliran informasi:</a:t>
            </a:r>
          </a:p>
        </p:txBody>
      </p:sp>
      <p:sp>
        <p:nvSpPr>
          <p:cNvPr id="17" name="TextBox 17"/>
          <p:cNvSpPr txBox="1"/>
          <p:nvPr/>
        </p:nvSpPr>
        <p:spPr>
          <a:xfrm>
            <a:off x="1192628" y="746188"/>
            <a:ext cx="15362208" cy="1165605"/>
          </a:xfrm>
          <a:prstGeom prst="rect">
            <a:avLst/>
          </a:prstGeom>
        </p:spPr>
        <p:txBody>
          <a:bodyPr lIns="0" tIns="0" rIns="0" bIns="0" rtlCol="0" anchor="t">
            <a:spAutoFit/>
          </a:bodyPr>
          <a:lstStyle/>
          <a:p>
            <a:pPr algn="l">
              <a:lnSpc>
                <a:spcPts val="8413"/>
              </a:lnSpc>
            </a:pPr>
            <a:r>
              <a:rPr lang="en-US" sz="7648" b="1">
                <a:solidFill>
                  <a:srgbClr val="FBF9F1"/>
                </a:solidFill>
                <a:latin typeface="Poppins Bold"/>
                <a:ea typeface="Poppins Bold"/>
                <a:cs typeface="Poppins Bold"/>
                <a:sym typeface="Poppins Bold"/>
              </a:rPr>
              <a:t>MODEL YANG DIGUNAKAN</a:t>
            </a:r>
          </a:p>
        </p:txBody>
      </p:sp>
      <p:sp>
        <p:nvSpPr>
          <p:cNvPr id="18" name="TextBox 18"/>
          <p:cNvSpPr txBox="1"/>
          <p:nvPr/>
        </p:nvSpPr>
        <p:spPr>
          <a:xfrm>
            <a:off x="1993670" y="6272321"/>
            <a:ext cx="9697454" cy="772749"/>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Forget Gate: </a:t>
            </a:r>
            <a:r>
              <a:rPr lang="en-US" sz="2199">
                <a:solidFill>
                  <a:srgbClr val="000000"/>
                </a:solidFill>
                <a:latin typeface="Lato"/>
                <a:ea typeface="Lato"/>
                <a:cs typeface="Lato"/>
                <a:sym typeface="Lato"/>
              </a:rPr>
              <a:t>Gerbang ini memutuskan informasi mana yang harus dilupakan dari unit memori. Ini berdasarkan input saat ini dan status sebelumnya.</a:t>
            </a:r>
          </a:p>
        </p:txBody>
      </p:sp>
      <p:sp>
        <p:nvSpPr>
          <p:cNvPr id="19" name="TextBox 19"/>
          <p:cNvSpPr txBox="1"/>
          <p:nvPr/>
        </p:nvSpPr>
        <p:spPr>
          <a:xfrm>
            <a:off x="1993670" y="7130936"/>
            <a:ext cx="9527367" cy="1163251"/>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Input Gate: </a:t>
            </a:r>
            <a:r>
              <a:rPr lang="en-US" sz="2199">
                <a:solidFill>
                  <a:srgbClr val="000000"/>
                </a:solidFill>
                <a:latin typeface="Lato"/>
                <a:ea typeface="Lato"/>
                <a:cs typeface="Lato"/>
                <a:sym typeface="Lato"/>
              </a:rPr>
              <a:t>Gerbang ini mengontrol informasi baru yang akan disimpan dalam unit memori. Gerbang ini memutuskan seberapa besar bagian dari informasi yang akan disimpan berdasarkan input saat ini dan status sebelumnya.</a:t>
            </a:r>
          </a:p>
        </p:txBody>
      </p:sp>
      <p:sp>
        <p:nvSpPr>
          <p:cNvPr id="20" name="TextBox 20"/>
          <p:cNvSpPr txBox="1"/>
          <p:nvPr/>
        </p:nvSpPr>
        <p:spPr>
          <a:xfrm>
            <a:off x="1993670" y="8488502"/>
            <a:ext cx="10047726" cy="1163251"/>
          </a:xfrm>
          <a:prstGeom prst="rect">
            <a:avLst/>
          </a:prstGeom>
        </p:spPr>
        <p:txBody>
          <a:bodyPr lIns="0" tIns="0" rIns="0" bIns="0" rtlCol="0" anchor="t">
            <a:spAutoFit/>
          </a:bodyPr>
          <a:lstStyle/>
          <a:p>
            <a:pPr algn="l">
              <a:lnSpc>
                <a:spcPts val="3079"/>
              </a:lnSpc>
              <a:spcBef>
                <a:spcPct val="0"/>
              </a:spcBef>
            </a:pPr>
            <a:r>
              <a:rPr lang="en-US" sz="2199" b="1">
                <a:solidFill>
                  <a:srgbClr val="000000"/>
                </a:solidFill>
                <a:latin typeface="Lato Bold"/>
                <a:ea typeface="Lato Bold"/>
                <a:cs typeface="Lato Bold"/>
                <a:sym typeface="Lato Bold"/>
              </a:rPr>
              <a:t> Output Gate: </a:t>
            </a:r>
            <a:r>
              <a:rPr lang="en-US" sz="2199">
                <a:solidFill>
                  <a:srgbClr val="000000"/>
                </a:solidFill>
                <a:latin typeface="Lato"/>
                <a:ea typeface="Lato"/>
                <a:cs typeface="Lato"/>
                <a:sym typeface="Lato"/>
              </a:rPr>
              <a:t>Gerbang ini memutuskan output dari unit LSTM berdasarkan memori yang ada. Output yang dihasilkan akan digunakan untuk langkah berikutnya dalam urutan atau sebagai hasil prediksi akhir.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171305" y="4354908"/>
            <a:ext cx="13798688" cy="2203514"/>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OPTIMASI</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79351"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26116" r="-26116"/>
              </a:stretch>
            </a:blipFill>
            <a:ln cap="sq">
              <a:noFill/>
              <a:prstDash val="solid"/>
              <a:miter/>
            </a:ln>
          </p:spPr>
        </p:sp>
      </p:grpSp>
      <p:grpSp>
        <p:nvGrpSpPr>
          <p:cNvPr id="4" name="Group 4"/>
          <p:cNvGrpSpPr/>
          <p:nvPr/>
        </p:nvGrpSpPr>
        <p:grpSpPr>
          <a:xfrm>
            <a:off x="2855334" y="112104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12108652" y="1374917"/>
            <a:ext cx="12221289" cy="8822969"/>
          </a:xfrm>
          <a:custGeom>
            <a:avLst/>
            <a:gdLst/>
            <a:ahLst/>
            <a:cxnLst/>
            <a:rect l="l" t="t" r="r" b="b"/>
            <a:pathLst>
              <a:path w="12221289" h="8822969">
                <a:moveTo>
                  <a:pt x="12221289" y="0"/>
                </a:moveTo>
                <a:lnTo>
                  <a:pt x="0" y="0"/>
                </a:lnTo>
                <a:lnTo>
                  <a:pt x="0" y="8822969"/>
                </a:lnTo>
                <a:lnTo>
                  <a:pt x="12221289" y="8822969"/>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3288581" y="3027591"/>
            <a:ext cx="11388400" cy="4790869"/>
          </a:xfrm>
          <a:prstGeom prst="rect">
            <a:avLst/>
          </a:prstGeom>
        </p:spPr>
        <p:txBody>
          <a:bodyPr lIns="0" tIns="0" rIns="0" bIns="0" rtlCol="0" anchor="t">
            <a:spAutoFit/>
          </a:bodyPr>
          <a:lstStyle/>
          <a:p>
            <a:pPr algn="l">
              <a:lnSpc>
                <a:spcPts val="4200"/>
              </a:lnSpc>
              <a:spcBef>
                <a:spcPct val="0"/>
              </a:spcBef>
            </a:pPr>
            <a:r>
              <a:rPr lang="en-US" sz="3000">
                <a:solidFill>
                  <a:srgbClr val="E5E1DA"/>
                </a:solidFill>
                <a:latin typeface="Lato"/>
                <a:ea typeface="Lato"/>
                <a:cs typeface="Lato"/>
                <a:sym typeface="Lato"/>
              </a:rPr>
              <a:t>Pada kedua model yang digunakan dalam project ini, yaitu model berbasis IndoBERT dan Long Short-Term Memory (LSTM), digunakan optimasi Adaptive Moment Estimation (ADAM) selama proses pelatihan model. Adam adalah metode adaptif yang menggabungkan kelebihan dua metode optimasi lainnya, yaitu AdaGrad dan RMSProp.Hal ini membantu mengatasi masalah seperti gradien yang sangat kecil atau sangat besar, sehingga meningkatkan stabilitas, efisiensi, dan kecepatan konvergensi dibandingkan metode optimasi lainnya</a:t>
            </a:r>
          </a:p>
        </p:txBody>
      </p:sp>
      <p:sp>
        <p:nvSpPr>
          <p:cNvPr id="10" name="TextBox 10"/>
          <p:cNvSpPr txBox="1"/>
          <p:nvPr/>
        </p:nvSpPr>
        <p:spPr>
          <a:xfrm>
            <a:off x="3915601" y="1670770"/>
            <a:ext cx="10456799" cy="603296"/>
          </a:xfrm>
          <a:prstGeom prst="rect">
            <a:avLst/>
          </a:prstGeom>
        </p:spPr>
        <p:txBody>
          <a:bodyPr lIns="0" tIns="0" rIns="0" bIns="0" rtlCol="0" anchor="t">
            <a:spAutoFit/>
          </a:bodyPr>
          <a:lstStyle/>
          <a:p>
            <a:pPr algn="l">
              <a:lnSpc>
                <a:spcPts val="4399"/>
              </a:lnSpc>
            </a:pPr>
            <a:r>
              <a:rPr lang="en-US" sz="3999" b="1">
                <a:solidFill>
                  <a:srgbClr val="FBF9F1"/>
                </a:solidFill>
                <a:latin typeface="Poppins Bold"/>
                <a:ea typeface="Poppins Bold"/>
                <a:cs typeface="Poppins Bold"/>
                <a:sym typeface="Poppins Bold"/>
              </a:rPr>
              <a:t>ADAPTIVE MOMENT ESTIMATION (ADAM)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990108"/>
            <a:ext cx="2867087" cy="3645301"/>
            <a:chOff x="0" y="0"/>
            <a:chExt cx="1100884" cy="1399697"/>
          </a:xfrm>
        </p:grpSpPr>
        <p:sp>
          <p:nvSpPr>
            <p:cNvPr id="3" name="Freeform 3"/>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2"/>
              <a:stretch>
                <a:fillRect t="-2498" b="-2498"/>
              </a:stretch>
            </a:blipFill>
          </p:spPr>
        </p:sp>
      </p:grpSp>
      <p:grpSp>
        <p:nvGrpSpPr>
          <p:cNvPr id="4" name="Group 4"/>
          <p:cNvGrpSpPr/>
          <p:nvPr/>
        </p:nvGrpSpPr>
        <p:grpSpPr>
          <a:xfrm>
            <a:off x="4984443" y="3990108"/>
            <a:ext cx="2867087" cy="3645301"/>
            <a:chOff x="0" y="0"/>
            <a:chExt cx="1100884" cy="1399697"/>
          </a:xfrm>
        </p:grpSpPr>
        <p:sp>
          <p:nvSpPr>
            <p:cNvPr id="5" name="Freeform 5"/>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3"/>
              <a:stretch>
                <a:fillRect t="-19912" b="-19912"/>
              </a:stretch>
            </a:blipFill>
          </p:spPr>
        </p:sp>
      </p:grpSp>
      <p:sp>
        <p:nvSpPr>
          <p:cNvPr id="6" name="Freeform 6"/>
          <p:cNvSpPr/>
          <p:nvPr/>
        </p:nvSpPr>
        <p:spPr>
          <a:xfrm rot="-2181579">
            <a:off x="14622652" y="162339"/>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4"/>
            <a:stretch>
              <a:fillRect l="-157" r="-157"/>
            </a:stretch>
          </a:blipFill>
        </p:spPr>
      </p:sp>
      <p:grpSp>
        <p:nvGrpSpPr>
          <p:cNvPr id="7" name="Group 7"/>
          <p:cNvGrpSpPr/>
          <p:nvPr/>
        </p:nvGrpSpPr>
        <p:grpSpPr>
          <a:xfrm>
            <a:off x="8940186" y="3990108"/>
            <a:ext cx="2867087" cy="3645301"/>
            <a:chOff x="0" y="0"/>
            <a:chExt cx="1100884" cy="1399697"/>
          </a:xfrm>
        </p:grpSpPr>
        <p:sp>
          <p:nvSpPr>
            <p:cNvPr id="8" name="Freeform 8"/>
            <p:cNvSpPr/>
            <p:nvPr/>
          </p:nvSpPr>
          <p:spPr>
            <a:xfrm>
              <a:off x="0" y="0"/>
              <a:ext cx="1100884" cy="1399697"/>
            </a:xfrm>
            <a:custGeom>
              <a:avLst/>
              <a:gdLst/>
              <a:ahLst/>
              <a:cxnLst/>
              <a:rect l="l" t="t" r="r" b="b"/>
              <a:pathLst>
                <a:path w="1100884" h="1399697">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5"/>
              <a:stretch>
                <a:fillRect t="-9096" b="-9096"/>
              </a:stretch>
            </a:blipFill>
          </p:spPr>
        </p:sp>
      </p:grpSp>
      <p:sp>
        <p:nvSpPr>
          <p:cNvPr id="9" name="TextBox 9"/>
          <p:cNvSpPr txBox="1"/>
          <p:nvPr/>
        </p:nvSpPr>
        <p:spPr>
          <a:xfrm>
            <a:off x="5299405" y="8909050"/>
            <a:ext cx="2867087" cy="349204"/>
          </a:xfrm>
          <a:prstGeom prst="rect">
            <a:avLst/>
          </a:prstGeom>
        </p:spPr>
        <p:txBody>
          <a:bodyPr lIns="0" tIns="0" rIns="0" bIns="0" rtlCol="0" anchor="t">
            <a:spAutoFit/>
          </a:bodyPr>
          <a:lstStyle/>
          <a:p>
            <a:pPr algn="l">
              <a:lnSpc>
                <a:spcPts val="2800"/>
              </a:lnSpc>
              <a:spcBef>
                <a:spcPct val="0"/>
              </a:spcBef>
            </a:pPr>
            <a:r>
              <a:rPr lang="en-US" sz="2000">
                <a:solidFill>
                  <a:srgbClr val="E5E1DA"/>
                </a:solidFill>
                <a:latin typeface="Lato"/>
                <a:ea typeface="Lato"/>
                <a:cs typeface="Lato"/>
                <a:sym typeface="Lato"/>
              </a:rPr>
              <a:t>H071221026</a:t>
            </a:r>
          </a:p>
        </p:txBody>
      </p:sp>
      <p:sp>
        <p:nvSpPr>
          <p:cNvPr id="10" name="TextBox 10"/>
          <p:cNvSpPr txBox="1"/>
          <p:nvPr/>
        </p:nvSpPr>
        <p:spPr>
          <a:xfrm>
            <a:off x="5299405" y="8005049"/>
            <a:ext cx="2237163"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MINHAJUL YUSRI KHAIRI</a:t>
            </a:r>
          </a:p>
        </p:txBody>
      </p:sp>
      <p:sp>
        <p:nvSpPr>
          <p:cNvPr id="11" name="TextBox 11"/>
          <p:cNvSpPr txBox="1"/>
          <p:nvPr/>
        </p:nvSpPr>
        <p:spPr>
          <a:xfrm>
            <a:off x="1028700" y="1019175"/>
            <a:ext cx="4474326"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ANGGOTA KELOMPOK</a:t>
            </a:r>
          </a:p>
        </p:txBody>
      </p:sp>
      <p:sp>
        <p:nvSpPr>
          <p:cNvPr id="12" name="TextBox 12"/>
          <p:cNvSpPr txBox="1"/>
          <p:nvPr/>
        </p:nvSpPr>
        <p:spPr>
          <a:xfrm>
            <a:off x="1515927" y="8909050"/>
            <a:ext cx="2867087" cy="349250"/>
          </a:xfrm>
          <a:prstGeom prst="rect">
            <a:avLst/>
          </a:prstGeom>
        </p:spPr>
        <p:txBody>
          <a:bodyPr lIns="0" tIns="0" rIns="0" bIns="0" rtlCol="0" anchor="t">
            <a:spAutoFit/>
          </a:bodyPr>
          <a:lstStyle/>
          <a:p>
            <a:pPr algn="l">
              <a:lnSpc>
                <a:spcPts val="2800"/>
              </a:lnSpc>
              <a:spcBef>
                <a:spcPct val="0"/>
              </a:spcBef>
            </a:pPr>
            <a:r>
              <a:rPr lang="en-US" sz="2000">
                <a:solidFill>
                  <a:srgbClr val="E5E1DA"/>
                </a:solidFill>
                <a:latin typeface="Lato"/>
                <a:ea typeface="Lato"/>
                <a:cs typeface="Lato"/>
                <a:sym typeface="Lato"/>
              </a:rPr>
              <a:t>H071221024</a:t>
            </a:r>
          </a:p>
        </p:txBody>
      </p:sp>
      <p:sp>
        <p:nvSpPr>
          <p:cNvPr id="13" name="TextBox 13"/>
          <p:cNvSpPr txBox="1"/>
          <p:nvPr/>
        </p:nvSpPr>
        <p:spPr>
          <a:xfrm>
            <a:off x="1515927" y="8005049"/>
            <a:ext cx="1892632"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RASYAD BIMASATYA</a:t>
            </a:r>
          </a:p>
        </p:txBody>
      </p:sp>
      <p:sp>
        <p:nvSpPr>
          <p:cNvPr id="14" name="TextBox 14"/>
          <p:cNvSpPr txBox="1"/>
          <p:nvPr/>
        </p:nvSpPr>
        <p:spPr>
          <a:xfrm>
            <a:off x="8940186" y="8909050"/>
            <a:ext cx="2867087" cy="349250"/>
          </a:xfrm>
          <a:prstGeom prst="rect">
            <a:avLst/>
          </a:prstGeom>
        </p:spPr>
        <p:txBody>
          <a:bodyPr lIns="0" tIns="0" rIns="0" bIns="0" rtlCol="0" anchor="t">
            <a:spAutoFit/>
          </a:bodyPr>
          <a:lstStyle/>
          <a:p>
            <a:pPr algn="l">
              <a:lnSpc>
                <a:spcPts val="2800"/>
              </a:lnSpc>
              <a:spcBef>
                <a:spcPct val="0"/>
              </a:spcBef>
            </a:pPr>
            <a:r>
              <a:rPr lang="en-US" sz="2000">
                <a:solidFill>
                  <a:srgbClr val="E5E1DA"/>
                </a:solidFill>
                <a:latin typeface="Lato"/>
                <a:ea typeface="Lato"/>
                <a:cs typeface="Lato"/>
                <a:sym typeface="Lato"/>
              </a:rPr>
              <a:t>H071221026</a:t>
            </a:r>
          </a:p>
        </p:txBody>
      </p:sp>
      <p:sp>
        <p:nvSpPr>
          <p:cNvPr id="15" name="TextBox 15"/>
          <p:cNvSpPr txBox="1"/>
          <p:nvPr/>
        </p:nvSpPr>
        <p:spPr>
          <a:xfrm>
            <a:off x="8940186" y="8005049"/>
            <a:ext cx="2237163" cy="798830"/>
          </a:xfrm>
          <a:prstGeom prst="rect">
            <a:avLst/>
          </a:prstGeom>
        </p:spPr>
        <p:txBody>
          <a:bodyPr lIns="0" tIns="0" rIns="0" bIns="0" rtlCol="0" anchor="t">
            <a:spAutoFit/>
          </a:bodyPr>
          <a:lstStyle/>
          <a:p>
            <a:pPr algn="l">
              <a:lnSpc>
                <a:spcPts val="3220"/>
              </a:lnSpc>
              <a:spcBef>
                <a:spcPct val="0"/>
              </a:spcBef>
            </a:pPr>
            <a:r>
              <a:rPr lang="en-US" sz="2300" b="1">
                <a:solidFill>
                  <a:srgbClr val="FBF9F1"/>
                </a:solidFill>
                <a:latin typeface="Lato Bold"/>
                <a:ea typeface="Lato Bold"/>
                <a:cs typeface="Lato Bold"/>
                <a:sym typeface="Lato Bold"/>
              </a:rPr>
              <a:t>ANDI AHMAD FA’IL FUDHAYL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171305" y="3574845"/>
            <a:ext cx="13798688"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METRIK EVALUASI</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892749"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sp>
        <p:nvSpPr>
          <p:cNvPr id="3" name="Freeform 3"/>
          <p:cNvSpPr/>
          <p:nvPr/>
        </p:nvSpPr>
        <p:spPr>
          <a:xfrm>
            <a:off x="15372182" y="7222393"/>
            <a:ext cx="6195600" cy="3384081"/>
          </a:xfrm>
          <a:custGeom>
            <a:avLst/>
            <a:gdLst/>
            <a:ahLst/>
            <a:cxnLst/>
            <a:rect l="l" t="t" r="r" b="b"/>
            <a:pathLst>
              <a:path w="6195600" h="3384081">
                <a:moveTo>
                  <a:pt x="0" y="0"/>
                </a:moveTo>
                <a:lnTo>
                  <a:pt x="6195601" y="0"/>
                </a:lnTo>
                <a:lnTo>
                  <a:pt x="6195601" y="3384081"/>
                </a:lnTo>
                <a:lnTo>
                  <a:pt x="0" y="3384081"/>
                </a:lnTo>
                <a:lnTo>
                  <a:pt x="0" y="0"/>
                </a:lnTo>
                <a:close/>
              </a:path>
            </a:pathLst>
          </a:custGeom>
          <a:blipFill>
            <a:blip r:embed="rId3"/>
            <a:stretch>
              <a:fillRect l="-9750" b="-143185"/>
            </a:stretch>
          </a:blipFill>
        </p:spPr>
      </p:sp>
      <p:grpSp>
        <p:nvGrpSpPr>
          <p:cNvPr id="4" name="Group 4"/>
          <p:cNvGrpSpPr/>
          <p:nvPr/>
        </p:nvGrpSpPr>
        <p:grpSpPr>
          <a:xfrm>
            <a:off x="550652" y="3132575"/>
            <a:ext cx="6188862" cy="2961051"/>
            <a:chOff x="0" y="0"/>
            <a:chExt cx="1629988" cy="779865"/>
          </a:xfrm>
        </p:grpSpPr>
        <p:sp>
          <p:nvSpPr>
            <p:cNvPr id="5" name="Freeform 5"/>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6" name="TextBox 6"/>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50652" y="6380949"/>
            <a:ext cx="6188862" cy="2961051"/>
            <a:chOff x="0" y="0"/>
            <a:chExt cx="1629988" cy="779865"/>
          </a:xfrm>
        </p:grpSpPr>
        <p:sp>
          <p:nvSpPr>
            <p:cNvPr id="8" name="Freeform 8"/>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9" name="TextBox 9"/>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548485" y="3132575"/>
            <a:ext cx="6188862" cy="2961051"/>
            <a:chOff x="0" y="0"/>
            <a:chExt cx="1629988" cy="779865"/>
          </a:xfrm>
        </p:grpSpPr>
        <p:sp>
          <p:nvSpPr>
            <p:cNvPr id="11" name="Freeform 11"/>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12" name="TextBox 12"/>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1548485" y="6380949"/>
            <a:ext cx="6188862" cy="2961051"/>
            <a:chOff x="0" y="0"/>
            <a:chExt cx="1629988" cy="779865"/>
          </a:xfrm>
        </p:grpSpPr>
        <p:sp>
          <p:nvSpPr>
            <p:cNvPr id="14" name="Freeform 14"/>
            <p:cNvSpPr/>
            <p:nvPr/>
          </p:nvSpPr>
          <p:spPr>
            <a:xfrm>
              <a:off x="0" y="0"/>
              <a:ext cx="1629988" cy="779865"/>
            </a:xfrm>
            <a:custGeom>
              <a:avLst/>
              <a:gdLst/>
              <a:ahLst/>
              <a:cxnLst/>
              <a:rect l="l" t="t" r="r" b="b"/>
              <a:pathLst>
                <a:path w="1629988" h="779865">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id="15" name="TextBox 15"/>
            <p:cNvSpPr txBox="1"/>
            <p:nvPr/>
          </p:nvSpPr>
          <p:spPr>
            <a:xfrm>
              <a:off x="0" y="-38100"/>
              <a:ext cx="1629988" cy="81796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6946627" y="4159840"/>
            <a:ext cx="4732182" cy="4114800"/>
          </a:xfrm>
          <a:custGeom>
            <a:avLst/>
            <a:gdLst/>
            <a:ahLst/>
            <a:cxnLst/>
            <a:rect l="l" t="t" r="r" b="b"/>
            <a:pathLst>
              <a:path w="4732182" h="4114800">
                <a:moveTo>
                  <a:pt x="0" y="0"/>
                </a:moveTo>
                <a:lnTo>
                  <a:pt x="4732182" y="0"/>
                </a:lnTo>
                <a:lnTo>
                  <a:pt x="47321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905413" y="4112215"/>
            <a:ext cx="5248517" cy="1875766"/>
          </a:xfrm>
          <a:prstGeom prst="rect">
            <a:avLst/>
          </a:prstGeom>
        </p:spPr>
        <p:txBody>
          <a:bodyPr lIns="0" tIns="0" rIns="0" bIns="0" rtlCol="0" anchor="t">
            <a:spAutoFit/>
          </a:bodyPr>
          <a:lstStyle/>
          <a:p>
            <a:pPr algn="l">
              <a:lnSpc>
                <a:spcPts val="2968"/>
              </a:lnSpc>
              <a:spcBef>
                <a:spcPct val="0"/>
              </a:spcBef>
            </a:pPr>
            <a:r>
              <a:rPr lang="en-US" sz="2120">
                <a:solidFill>
                  <a:srgbClr val="E5E1DA"/>
                </a:solidFill>
                <a:latin typeface="Lato"/>
                <a:ea typeface="Lato"/>
                <a:cs typeface="Lato"/>
                <a:sym typeface="Lato"/>
              </a:rPr>
              <a:t>MSE mengukur rata-rata dari kuadrat selisih antara nilai prediksi (ˆyi) dan nilai aktual (yi). Nilai MSE yang lebih kecil menunjukkan bahwa model memiliki kesalahan yang lebih kecil.</a:t>
            </a:r>
          </a:p>
        </p:txBody>
      </p:sp>
      <p:sp>
        <p:nvSpPr>
          <p:cNvPr id="18" name="TextBox 18"/>
          <p:cNvSpPr txBox="1"/>
          <p:nvPr/>
        </p:nvSpPr>
        <p:spPr>
          <a:xfrm>
            <a:off x="944302" y="3502991"/>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Mean Squared Error (MSE)</a:t>
            </a:r>
          </a:p>
        </p:txBody>
      </p:sp>
      <p:sp>
        <p:nvSpPr>
          <p:cNvPr id="19" name="TextBox 19"/>
          <p:cNvSpPr txBox="1"/>
          <p:nvPr/>
        </p:nvSpPr>
        <p:spPr>
          <a:xfrm>
            <a:off x="4525413" y="945000"/>
            <a:ext cx="9237174" cy="758871"/>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METRIK EVALUASI</a:t>
            </a:r>
          </a:p>
        </p:txBody>
      </p:sp>
      <p:sp>
        <p:nvSpPr>
          <p:cNvPr id="20" name="TextBox 20"/>
          <p:cNvSpPr txBox="1"/>
          <p:nvPr/>
        </p:nvSpPr>
        <p:spPr>
          <a:xfrm>
            <a:off x="944302" y="7360589"/>
            <a:ext cx="5445149" cy="772749"/>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MAE mengukur rata-rata dari nilai absolut selisih antara nilai prediksi dan nilai aktual. </a:t>
            </a:r>
          </a:p>
        </p:txBody>
      </p:sp>
      <p:sp>
        <p:nvSpPr>
          <p:cNvPr id="21" name="TextBox 21"/>
          <p:cNvSpPr txBox="1"/>
          <p:nvPr/>
        </p:nvSpPr>
        <p:spPr>
          <a:xfrm>
            <a:off x="944302" y="6751365"/>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Mean Absolute Error (MAE)</a:t>
            </a:r>
          </a:p>
        </p:txBody>
      </p:sp>
      <p:sp>
        <p:nvSpPr>
          <p:cNvPr id="22" name="TextBox 22"/>
          <p:cNvSpPr txBox="1"/>
          <p:nvPr/>
        </p:nvSpPr>
        <p:spPr>
          <a:xfrm>
            <a:off x="11942135" y="4112215"/>
            <a:ext cx="5445149" cy="1553753"/>
          </a:xfrm>
          <a:prstGeom prst="rect">
            <a:avLst/>
          </a:prstGeom>
        </p:spPr>
        <p:txBody>
          <a:bodyPr lIns="0" tIns="0" rIns="0" bIns="0" rtlCol="0" anchor="t">
            <a:spAutoFit/>
          </a:bodyPr>
          <a:lstStyle/>
          <a:p>
            <a:pPr algn="l">
              <a:lnSpc>
                <a:spcPts val="3079"/>
              </a:lnSpc>
              <a:spcBef>
                <a:spcPct val="0"/>
              </a:spcBef>
            </a:pPr>
            <a:r>
              <a:rPr lang="en-US" sz="2199">
                <a:solidFill>
                  <a:srgbClr val="E5E1DA"/>
                </a:solidFill>
                <a:latin typeface="Lato"/>
                <a:ea typeface="Lato"/>
                <a:cs typeface="Lato"/>
                <a:sym typeface="Lato"/>
              </a:rPr>
              <a:t>RMSE adalah akar kuadrat dari MSE. RMSE memberikan penilaian yang lebih sensitif terhadap kesalahan besar karena menggunakan kuadrat dari selisih.</a:t>
            </a:r>
          </a:p>
        </p:txBody>
      </p:sp>
      <p:sp>
        <p:nvSpPr>
          <p:cNvPr id="23" name="TextBox 23"/>
          <p:cNvSpPr txBox="1"/>
          <p:nvPr/>
        </p:nvSpPr>
        <p:spPr>
          <a:xfrm>
            <a:off x="11942135" y="3502991"/>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Root Mean Squared Error (RMSE)</a:t>
            </a:r>
          </a:p>
        </p:txBody>
      </p:sp>
      <p:sp>
        <p:nvSpPr>
          <p:cNvPr id="24" name="TextBox 24"/>
          <p:cNvSpPr txBox="1"/>
          <p:nvPr/>
        </p:nvSpPr>
        <p:spPr>
          <a:xfrm>
            <a:off x="11885921" y="7098101"/>
            <a:ext cx="5513990" cy="2160199"/>
          </a:xfrm>
          <a:prstGeom prst="rect">
            <a:avLst/>
          </a:prstGeom>
        </p:spPr>
        <p:txBody>
          <a:bodyPr lIns="0" tIns="0" rIns="0" bIns="0" rtlCol="0" anchor="t">
            <a:spAutoFit/>
          </a:bodyPr>
          <a:lstStyle/>
          <a:p>
            <a:pPr algn="l">
              <a:lnSpc>
                <a:spcPts val="2857"/>
              </a:lnSpc>
              <a:spcBef>
                <a:spcPct val="0"/>
              </a:spcBef>
            </a:pPr>
            <a:r>
              <a:rPr lang="en-US" sz="2041">
                <a:solidFill>
                  <a:srgbClr val="E5E1DA"/>
                </a:solidFill>
                <a:latin typeface="Lato"/>
                <a:ea typeface="Lato"/>
                <a:cs typeface="Lato"/>
                <a:sym typeface="Lato"/>
              </a:rPr>
              <a:t>R² mengukur proporsi variabilitas dalam data yang dapat dijelaskan oleh model. Nilai R² berkisar antara 0 hingga 1, di mana nilai mendekati 1 menunjukkan bahwa model memiliki kemampuan yang baik dalam menjelaskan variabilitas data.</a:t>
            </a:r>
          </a:p>
        </p:txBody>
      </p:sp>
      <p:sp>
        <p:nvSpPr>
          <p:cNvPr id="25" name="TextBox 25"/>
          <p:cNvSpPr txBox="1"/>
          <p:nvPr/>
        </p:nvSpPr>
        <p:spPr>
          <a:xfrm>
            <a:off x="11942135" y="6564051"/>
            <a:ext cx="5445149" cy="431777"/>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R-Squared (R²)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3569334"/>
            <a:ext cx="12943798"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HASIL TRAINING</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2211743" y="2516496"/>
            <a:ext cx="13864514" cy="6967446"/>
          </a:xfrm>
          <a:custGeom>
            <a:avLst/>
            <a:gdLst/>
            <a:ahLst/>
            <a:cxnLst/>
            <a:rect l="l" t="t" r="r" b="b"/>
            <a:pathLst>
              <a:path w="13864514" h="6967446">
                <a:moveTo>
                  <a:pt x="0" y="0"/>
                </a:moveTo>
                <a:lnTo>
                  <a:pt x="13864514" y="0"/>
                </a:lnTo>
                <a:lnTo>
                  <a:pt x="13864514" y="6967446"/>
                </a:lnTo>
                <a:lnTo>
                  <a:pt x="0" y="6967446"/>
                </a:lnTo>
                <a:lnTo>
                  <a:pt x="0" y="0"/>
                </a:lnTo>
                <a:close/>
              </a:path>
            </a:pathLst>
          </a:custGeom>
          <a:blipFill>
            <a:blip r:embed="rId3"/>
            <a:stretch>
              <a:fillRect/>
            </a:stretch>
          </a:blipFill>
        </p:spPr>
      </p:sp>
      <p:sp>
        <p:nvSpPr>
          <p:cNvPr id="5" name="TextBox 5"/>
          <p:cNvSpPr txBox="1"/>
          <p:nvPr/>
        </p:nvSpPr>
        <p:spPr>
          <a:xfrm>
            <a:off x="5720574" y="1208228"/>
            <a:ext cx="6846853" cy="923971"/>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GRAFIK TRAINING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1028700" y="2756975"/>
            <a:ext cx="16230600" cy="6161617"/>
          </a:xfrm>
          <a:custGeom>
            <a:avLst/>
            <a:gdLst/>
            <a:ahLst/>
            <a:cxnLst/>
            <a:rect l="l" t="t" r="r" b="b"/>
            <a:pathLst>
              <a:path w="16230600" h="6161617">
                <a:moveTo>
                  <a:pt x="0" y="0"/>
                </a:moveTo>
                <a:lnTo>
                  <a:pt x="16230600" y="0"/>
                </a:lnTo>
                <a:lnTo>
                  <a:pt x="16230600" y="6161617"/>
                </a:lnTo>
                <a:lnTo>
                  <a:pt x="0" y="6161617"/>
                </a:lnTo>
                <a:lnTo>
                  <a:pt x="0" y="0"/>
                </a:lnTo>
                <a:close/>
              </a:path>
            </a:pathLst>
          </a:custGeom>
          <a:blipFill>
            <a:blip r:embed="rId3"/>
            <a:stretch>
              <a:fillRect/>
            </a:stretch>
          </a:blipFill>
        </p:spPr>
      </p:sp>
      <p:sp>
        <p:nvSpPr>
          <p:cNvPr id="5" name="TextBox 5"/>
          <p:cNvSpPr txBox="1"/>
          <p:nvPr/>
        </p:nvSpPr>
        <p:spPr>
          <a:xfrm>
            <a:off x="479526" y="600029"/>
            <a:ext cx="17328949" cy="1762217"/>
          </a:xfrm>
          <a:prstGeom prst="rect">
            <a:avLst/>
          </a:prstGeom>
        </p:spPr>
        <p:txBody>
          <a:bodyPr lIns="0" tIns="0" rIns="0" bIns="0" rtlCol="0" anchor="t">
            <a:spAutoFit/>
          </a:bodyPr>
          <a:lstStyle/>
          <a:p>
            <a:pPr algn="ctr">
              <a:lnSpc>
                <a:spcPts val="6600"/>
              </a:lnSpc>
            </a:pPr>
            <a:r>
              <a:rPr lang="en-US" sz="6000" b="1">
                <a:solidFill>
                  <a:srgbClr val="FBF9F1"/>
                </a:solidFill>
                <a:latin typeface="Poppins Bold"/>
                <a:ea typeface="Poppins Bold"/>
                <a:cs typeface="Poppins Bold"/>
                <a:sym typeface="Poppins Bold"/>
              </a:rPr>
              <a:t>PERBANDINGAN NILAI </a:t>
            </a:r>
          </a:p>
          <a:p>
            <a:pPr algn="ctr">
              <a:lnSpc>
                <a:spcPts val="6600"/>
              </a:lnSpc>
            </a:pPr>
            <a:r>
              <a:rPr lang="en-US" sz="6000" b="1">
                <a:solidFill>
                  <a:srgbClr val="FBF9F1"/>
                </a:solidFill>
                <a:latin typeface="Poppins Bold"/>
                <a:ea typeface="Poppins Bold"/>
                <a:cs typeface="Poppins Bold"/>
                <a:sym typeface="Poppins Bold"/>
              </a:rPr>
              <a:t>MSE, MAE DAN RMSE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0817513" y="-3911527"/>
            <a:ext cx="7470487" cy="5397427"/>
          </a:xfrm>
          <a:custGeom>
            <a:avLst/>
            <a:gdLst/>
            <a:ahLst/>
            <a:cxnLst/>
            <a:rect l="l" t="t" r="r" b="b"/>
            <a:pathLst>
              <a:path w="7470487" h="5397427">
                <a:moveTo>
                  <a:pt x="0" y="0"/>
                </a:moveTo>
                <a:lnTo>
                  <a:pt x="7470487" y="0"/>
                </a:lnTo>
                <a:lnTo>
                  <a:pt x="7470487" y="5397427"/>
                </a:lnTo>
                <a:lnTo>
                  <a:pt x="0" y="5397427"/>
                </a:lnTo>
                <a:lnTo>
                  <a:pt x="0" y="0"/>
                </a:lnTo>
                <a:close/>
              </a:path>
            </a:pathLst>
          </a:custGeom>
          <a:blipFill>
            <a:blip r:embed="rId2"/>
            <a:stretch>
              <a:fillRect/>
            </a:stretch>
          </a:blipFill>
        </p:spPr>
      </p:sp>
      <p:sp>
        <p:nvSpPr>
          <p:cNvPr id="3" name="Freeform 3"/>
          <p:cNvSpPr/>
          <p:nvPr/>
        </p:nvSpPr>
        <p:spPr>
          <a:xfrm rot="-10800000">
            <a:off x="-8131585" y="653219"/>
            <a:ext cx="13745171" cy="10034901"/>
          </a:xfrm>
          <a:custGeom>
            <a:avLst/>
            <a:gdLst/>
            <a:ahLst/>
            <a:cxnLst/>
            <a:rect l="l" t="t" r="r" b="b"/>
            <a:pathLst>
              <a:path w="13745171" h="10034901">
                <a:moveTo>
                  <a:pt x="0" y="0"/>
                </a:moveTo>
                <a:lnTo>
                  <a:pt x="13745171" y="0"/>
                </a:lnTo>
                <a:lnTo>
                  <a:pt x="13745171" y="10034901"/>
                </a:lnTo>
                <a:lnTo>
                  <a:pt x="0" y="10034901"/>
                </a:lnTo>
                <a:lnTo>
                  <a:pt x="0" y="0"/>
                </a:lnTo>
                <a:close/>
              </a:path>
            </a:pathLst>
          </a:custGeom>
          <a:blipFill>
            <a:blip r:embed="rId2"/>
            <a:stretch>
              <a:fillRect l="-523" r="-523"/>
            </a:stretch>
          </a:blipFill>
        </p:spPr>
      </p:sp>
      <p:sp>
        <p:nvSpPr>
          <p:cNvPr id="4" name="Freeform 4"/>
          <p:cNvSpPr/>
          <p:nvPr/>
        </p:nvSpPr>
        <p:spPr>
          <a:xfrm>
            <a:off x="1028700" y="3088172"/>
            <a:ext cx="16230600" cy="6000530"/>
          </a:xfrm>
          <a:custGeom>
            <a:avLst/>
            <a:gdLst/>
            <a:ahLst/>
            <a:cxnLst/>
            <a:rect l="l" t="t" r="r" b="b"/>
            <a:pathLst>
              <a:path w="16230600" h="6000530">
                <a:moveTo>
                  <a:pt x="0" y="0"/>
                </a:moveTo>
                <a:lnTo>
                  <a:pt x="16230600" y="0"/>
                </a:lnTo>
                <a:lnTo>
                  <a:pt x="16230600" y="6000530"/>
                </a:lnTo>
                <a:lnTo>
                  <a:pt x="0" y="6000530"/>
                </a:lnTo>
                <a:lnTo>
                  <a:pt x="0" y="0"/>
                </a:lnTo>
                <a:close/>
              </a:path>
            </a:pathLst>
          </a:custGeom>
          <a:blipFill>
            <a:blip r:embed="rId3"/>
            <a:stretch>
              <a:fillRect/>
            </a:stretch>
          </a:blipFill>
        </p:spPr>
      </p:sp>
      <p:sp>
        <p:nvSpPr>
          <p:cNvPr id="5" name="TextBox 5"/>
          <p:cNvSpPr txBox="1"/>
          <p:nvPr/>
        </p:nvSpPr>
        <p:spPr>
          <a:xfrm>
            <a:off x="479526" y="600029"/>
            <a:ext cx="17328949" cy="1762217"/>
          </a:xfrm>
          <a:prstGeom prst="rect">
            <a:avLst/>
          </a:prstGeom>
        </p:spPr>
        <p:txBody>
          <a:bodyPr lIns="0" tIns="0" rIns="0" bIns="0" rtlCol="0" anchor="t">
            <a:spAutoFit/>
          </a:bodyPr>
          <a:lstStyle/>
          <a:p>
            <a:pPr algn="ctr">
              <a:lnSpc>
                <a:spcPts val="6600"/>
              </a:lnSpc>
            </a:pPr>
            <a:r>
              <a:rPr lang="en-US" sz="6000" b="1">
                <a:solidFill>
                  <a:srgbClr val="FBF9F1"/>
                </a:solidFill>
                <a:latin typeface="Poppins Bold"/>
                <a:ea typeface="Poppins Bold"/>
                <a:cs typeface="Poppins Bold"/>
                <a:sym typeface="Poppins Bold"/>
              </a:rPr>
              <a:t>PERBANDINGAN NILAI </a:t>
            </a:r>
          </a:p>
          <a:p>
            <a:pPr algn="ctr">
              <a:lnSpc>
                <a:spcPts val="6600"/>
              </a:lnSpc>
            </a:pPr>
            <a:r>
              <a:rPr lang="en-US" sz="6000" b="1">
                <a:solidFill>
                  <a:srgbClr val="FBF9F1"/>
                </a:solidFill>
                <a:latin typeface="Poppins Bold"/>
                <a:ea typeface="Poppins Bold"/>
                <a:cs typeface="Poppins Bold"/>
                <a:sym typeface="Poppins Bold"/>
              </a:rPr>
              <a:t>R-SQUARED (R²)</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3081794"/>
            <a:ext cx="12943798" cy="5181650"/>
          </a:xfrm>
          <a:prstGeom prst="rect">
            <a:avLst/>
          </a:prstGeom>
        </p:spPr>
        <p:txBody>
          <a:bodyPr lIns="0" tIns="0" rIns="0" bIns="0" rtlCol="0" anchor="t">
            <a:spAutoFit/>
          </a:bodyPr>
          <a:lstStyle/>
          <a:p>
            <a:pPr algn="l">
              <a:lnSpc>
                <a:spcPts val="13210"/>
              </a:lnSpc>
            </a:pPr>
            <a:r>
              <a:rPr lang="en-US" sz="12009" b="1">
                <a:solidFill>
                  <a:srgbClr val="FBF9F1"/>
                </a:solidFill>
                <a:latin typeface="Poppins Bold"/>
                <a:ea typeface="Poppins Bold"/>
                <a:cs typeface="Poppins Bold"/>
                <a:sym typeface="Poppins Bold"/>
              </a:rPr>
              <a:t>PENENTUAN TRESHOLD KESELARASAN</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79351"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26116" r="-26116"/>
              </a:stretch>
            </a:blipFill>
            <a:ln cap="sq">
              <a:noFill/>
              <a:prstDash val="solid"/>
              <a:miter/>
            </a:ln>
          </p:spPr>
        </p:sp>
      </p:grpSp>
      <p:grpSp>
        <p:nvGrpSpPr>
          <p:cNvPr id="4" name="Group 4"/>
          <p:cNvGrpSpPr/>
          <p:nvPr/>
        </p:nvGrpSpPr>
        <p:grpSpPr>
          <a:xfrm>
            <a:off x="2855334" y="112104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12108652" y="1374917"/>
            <a:ext cx="12221289" cy="8822969"/>
          </a:xfrm>
          <a:custGeom>
            <a:avLst/>
            <a:gdLst/>
            <a:ahLst/>
            <a:cxnLst/>
            <a:rect l="l" t="t" r="r" b="b"/>
            <a:pathLst>
              <a:path w="12221289" h="8822969">
                <a:moveTo>
                  <a:pt x="12221289" y="0"/>
                </a:moveTo>
                <a:lnTo>
                  <a:pt x="0" y="0"/>
                </a:lnTo>
                <a:lnTo>
                  <a:pt x="0" y="8822969"/>
                </a:lnTo>
                <a:lnTo>
                  <a:pt x="12221289" y="8822969"/>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3602091" y="3286213"/>
            <a:ext cx="11083819" cy="4119225"/>
          </a:xfrm>
          <a:prstGeom prst="rect">
            <a:avLst/>
          </a:prstGeom>
        </p:spPr>
        <p:txBody>
          <a:bodyPr lIns="0" tIns="0" rIns="0" bIns="0" rtlCol="0" anchor="t">
            <a:spAutoFit/>
          </a:bodyPr>
          <a:lstStyle/>
          <a:p>
            <a:pPr algn="l">
              <a:lnSpc>
                <a:spcPts val="5435"/>
              </a:lnSpc>
              <a:spcBef>
                <a:spcPct val="0"/>
              </a:spcBef>
            </a:pPr>
            <a:r>
              <a:rPr lang="en-US" sz="3882">
                <a:solidFill>
                  <a:srgbClr val="E5E1DA"/>
                </a:solidFill>
                <a:latin typeface="Lato"/>
                <a:ea typeface="Lato"/>
                <a:cs typeface="Lato"/>
                <a:sym typeface="Lato"/>
              </a:rPr>
              <a:t>Penentuan treshold keselarasan dilakukan dengan mengambil sampel pasangan teks fatwa dengan Al-Quran dan fatwa dengan Hadits pada masing-masing skor keselarasan 0.6, 0.7, dan 0.8 pada data training, yang kemudian divalidasi oleh seorang ahli di bidang tersebut.</a:t>
            </a:r>
          </a:p>
        </p:txBody>
      </p:sp>
      <p:sp>
        <p:nvSpPr>
          <p:cNvPr id="10" name="TextBox 10"/>
          <p:cNvSpPr txBox="1"/>
          <p:nvPr/>
        </p:nvSpPr>
        <p:spPr>
          <a:xfrm>
            <a:off x="3915601" y="1670770"/>
            <a:ext cx="10456799" cy="603296"/>
          </a:xfrm>
          <a:prstGeom prst="rect">
            <a:avLst/>
          </a:prstGeom>
        </p:spPr>
        <p:txBody>
          <a:bodyPr lIns="0" tIns="0" rIns="0" bIns="0" rtlCol="0" anchor="t">
            <a:spAutoFit/>
          </a:bodyPr>
          <a:lstStyle/>
          <a:p>
            <a:pPr algn="l">
              <a:lnSpc>
                <a:spcPts val="4399"/>
              </a:lnSpc>
            </a:pPr>
            <a:r>
              <a:rPr lang="en-US" sz="3999" b="1">
                <a:solidFill>
                  <a:srgbClr val="FBF9F1"/>
                </a:solidFill>
                <a:latin typeface="Poppins Bold"/>
                <a:ea typeface="Poppins Bold"/>
                <a:cs typeface="Poppins Bold"/>
                <a:sym typeface="Poppins Bold"/>
              </a:rPr>
              <a:t>PENENTUAN TRESHOLD KESELARASAN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234116" y="-2982694"/>
            <a:ext cx="8137005" cy="5878986"/>
          </a:xfrm>
          <a:custGeom>
            <a:avLst/>
            <a:gdLst/>
            <a:ahLst/>
            <a:cxnLst/>
            <a:rect l="l" t="t" r="r" b="b"/>
            <a:pathLst>
              <a:path w="8137005" h="5878986">
                <a:moveTo>
                  <a:pt x="0" y="0"/>
                </a:moveTo>
                <a:lnTo>
                  <a:pt x="8137005" y="0"/>
                </a:lnTo>
                <a:lnTo>
                  <a:pt x="8137005" y="5878986"/>
                </a:lnTo>
                <a:lnTo>
                  <a:pt x="0" y="5878986"/>
                </a:lnTo>
                <a:lnTo>
                  <a:pt x="0" y="0"/>
                </a:lnTo>
                <a:close/>
              </a:path>
            </a:pathLst>
          </a:custGeom>
          <a:blipFill>
            <a:blip r:embed="rId2"/>
            <a:stretch>
              <a:fillRect/>
            </a:stretch>
          </a:blipFill>
        </p:spPr>
      </p:sp>
      <p:sp>
        <p:nvSpPr>
          <p:cNvPr id="4" name="TextBox 4"/>
          <p:cNvSpPr txBox="1"/>
          <p:nvPr/>
        </p:nvSpPr>
        <p:spPr>
          <a:xfrm>
            <a:off x="1977981" y="2950754"/>
            <a:ext cx="2686260"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Fatwa:</a:t>
            </a:r>
          </a:p>
        </p:txBody>
      </p:sp>
      <p:sp>
        <p:nvSpPr>
          <p:cNvPr id="5" name="TextBox 5"/>
          <p:cNvSpPr txBox="1"/>
          <p:nvPr/>
        </p:nvSpPr>
        <p:spPr>
          <a:xfrm>
            <a:off x="388499" y="3840820"/>
            <a:ext cx="5353306" cy="5542864"/>
          </a:xfrm>
          <a:prstGeom prst="rect">
            <a:avLst/>
          </a:prstGeom>
        </p:spPr>
        <p:txBody>
          <a:bodyPr lIns="0" tIns="0" rIns="0" bIns="0" rtlCol="0" anchor="t">
            <a:spAutoFit/>
          </a:bodyPr>
          <a:lstStyle/>
          <a:p>
            <a:pPr marL="453390" lvl="1" indent="-226695" algn="l">
              <a:lnSpc>
                <a:spcPts val="2940"/>
              </a:lnSpc>
              <a:buFont typeface="Arial"/>
              <a:buChar char="•"/>
            </a:pPr>
            <a:r>
              <a:rPr lang="en-US" sz="2100" dirty="0">
                <a:solidFill>
                  <a:srgbClr val="E5E1DA"/>
                </a:solidFill>
                <a:latin typeface="Lato"/>
                <a:ea typeface="Lato"/>
                <a:cs typeface="Lato"/>
                <a:sym typeface="Lato"/>
              </a:rPr>
              <a:t>Zakat fitrah </a:t>
            </a:r>
            <a:r>
              <a:rPr lang="en-US" sz="2100" dirty="0" err="1">
                <a:solidFill>
                  <a:srgbClr val="E5E1DA"/>
                </a:solidFill>
                <a:latin typeface="Lato"/>
                <a:ea typeface="Lato"/>
                <a:cs typeface="Lato"/>
                <a:sym typeface="Lato"/>
              </a:rPr>
              <a:t>hukumnya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wajib</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dikeluarkan</a:t>
            </a:r>
            <a:r>
              <a:rPr lang="en-US" sz="2100" dirty="0">
                <a:solidFill>
                  <a:srgbClr val="E5E1DA"/>
                </a:solidFill>
                <a:latin typeface="Lato"/>
                <a:ea typeface="Lato"/>
                <a:cs typeface="Lato"/>
                <a:sym typeface="Lato"/>
              </a:rPr>
              <a:t> oleh </a:t>
            </a:r>
            <a:r>
              <a:rPr lang="en-US" sz="2100" dirty="0" err="1">
                <a:solidFill>
                  <a:srgbClr val="E5E1DA"/>
                </a:solidFill>
                <a:latin typeface="Lato"/>
                <a:ea typeface="Lato"/>
                <a:cs typeface="Lato"/>
                <a:sym typeface="Lato"/>
              </a:rPr>
              <a:t>setiap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muslim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atas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dirinya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danjiwa</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tanggungannya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saat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menjelang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Idul</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Fitri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ketentuanbahwa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masih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hidup</a:t>
            </a:r>
            <a:r>
              <a:rPr lang="en-US" sz="2100" dirty="0">
                <a:solidFill>
                  <a:srgbClr val="E5E1DA"/>
                </a:solidFill>
                <a:latin typeface="Lato"/>
                <a:ea typeface="Lato"/>
                <a:cs typeface="Lato"/>
                <a:sym typeface="Lato"/>
              </a:rPr>
              <a:t> pada </a:t>
            </a:r>
            <a:r>
              <a:rPr lang="en-US" sz="2100" dirty="0" err="1">
                <a:solidFill>
                  <a:srgbClr val="E5E1DA"/>
                </a:solidFill>
                <a:latin typeface="Lato"/>
                <a:ea typeface="Lato"/>
                <a:cs typeface="Lato"/>
                <a:sym typeface="Lato"/>
              </a:rPr>
              <a:t>malam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raya</a:t>
            </a:r>
            <a:r>
              <a:rPr lang="en-US" sz="2100" dirty="0">
                <a:solidFill>
                  <a:srgbClr val="E5E1DA"/>
                </a:solidFill>
                <a:latin typeface="Lato"/>
                <a:ea typeface="Lato"/>
                <a:cs typeface="Lato"/>
                <a:sym typeface="Lato"/>
              </a:rPr>
              <a:t> dan </a:t>
            </a:r>
            <a:r>
              <a:rPr lang="en-US" sz="2100" dirty="0" err="1">
                <a:solidFill>
                  <a:srgbClr val="E5E1DA"/>
                </a:solidFill>
                <a:latin typeface="Lato"/>
                <a:ea typeface="Lato"/>
                <a:cs typeface="Lato"/>
                <a:sym typeface="Lato"/>
              </a:rPr>
              <a:t>memiliki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kelebihan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kebu-tuhan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pokoknya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sehari</a:t>
            </a:r>
            <a:r>
              <a:rPr lang="en-US" sz="2100" dirty="0">
                <a:solidFill>
                  <a:srgbClr val="E5E1DA"/>
                </a:solidFill>
                <a:latin typeface="Lato"/>
                <a:ea typeface="Lato"/>
                <a:cs typeface="Lato"/>
                <a:sym typeface="Lato"/>
              </a:rPr>
              <a:t>. </a:t>
            </a:r>
          </a:p>
          <a:p>
            <a:pPr marL="453390" lvl="1" indent="-226695" algn="l">
              <a:lnSpc>
                <a:spcPts val="2940"/>
              </a:lnSpc>
              <a:buFont typeface="Arial"/>
              <a:buChar char="•"/>
            </a:pPr>
            <a:r>
              <a:rPr lang="en-US" sz="2100" dirty="0">
                <a:solidFill>
                  <a:srgbClr val="E5E1DA"/>
                </a:solidFill>
                <a:latin typeface="Lato"/>
                <a:ea typeface="Lato"/>
                <a:cs typeface="Lato"/>
                <a:sym typeface="Lato"/>
              </a:rPr>
              <a:t>Zakat fitrah </a:t>
            </a:r>
            <a:r>
              <a:rPr lang="en-US" sz="2100" dirty="0" err="1">
                <a:solidFill>
                  <a:srgbClr val="E5E1DA"/>
                </a:solidFill>
                <a:latin typeface="Lato"/>
                <a:ea typeface="Lato"/>
                <a:cs typeface="Lato"/>
                <a:sym typeface="Lato"/>
              </a:rPr>
              <a:t>dibayarkan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makanan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pokok</a:t>
            </a:r>
            <a:r>
              <a:rPr lang="en-US" sz="2100" dirty="0">
                <a:solidFill>
                  <a:srgbClr val="E5E1DA"/>
                </a:solidFill>
                <a:latin typeface="Lato"/>
                <a:ea typeface="Lato"/>
                <a:cs typeface="Lato"/>
                <a:sym typeface="Lato"/>
              </a:rPr>
              <a:t>.</a:t>
            </a:r>
          </a:p>
          <a:p>
            <a:pPr marL="453390" lvl="1" indent="-226695" algn="l">
              <a:lnSpc>
                <a:spcPts val="2940"/>
              </a:lnSpc>
              <a:buFont typeface="Arial"/>
              <a:buChar char="•"/>
            </a:pPr>
            <a:r>
              <a:rPr lang="en-US" sz="2100" dirty="0">
                <a:solidFill>
                  <a:srgbClr val="E5E1DA"/>
                </a:solidFill>
                <a:latin typeface="Lato"/>
                <a:ea typeface="Lato"/>
                <a:cs typeface="Lato"/>
                <a:sym typeface="Lato"/>
              </a:rPr>
              <a:t>Kadar zakat fitrah </a:t>
            </a:r>
            <a:r>
              <a:rPr lang="en-US" sz="2100" dirty="0" err="1">
                <a:solidFill>
                  <a:srgbClr val="E5E1DA"/>
                </a:solidFill>
                <a:latin typeface="Lato"/>
                <a:ea typeface="Lato"/>
                <a:cs typeface="Lato"/>
                <a:sym typeface="Lato"/>
              </a:rPr>
              <a:t>adalah</a:t>
            </a:r>
            <a:r>
              <a:rPr lang="en-US" sz="2100" dirty="0">
                <a:solidFill>
                  <a:srgbClr val="E5E1DA"/>
                </a:solidFill>
                <a:latin typeface="Lato"/>
                <a:ea typeface="Lato"/>
                <a:cs typeface="Lato"/>
                <a:sym typeface="Lato"/>
              </a:rPr>
              <a:t> 1 sha’ yang </a:t>
            </a:r>
            <a:r>
              <a:rPr lang="en-US" sz="2100" dirty="0" err="1">
                <a:solidFill>
                  <a:srgbClr val="E5E1DA"/>
                </a:solidFill>
                <a:latin typeface="Lato"/>
                <a:ea typeface="Lato"/>
                <a:cs typeface="Lato"/>
                <a:sym typeface="Lato"/>
              </a:rPr>
              <a:t>jika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dikonversi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beras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menjadi</a:t>
            </a:r>
            <a:r>
              <a:rPr lang="en-US" sz="2100" dirty="0">
                <a:solidFill>
                  <a:srgbClr val="E5E1DA"/>
                </a:solidFill>
                <a:latin typeface="Lato"/>
                <a:ea typeface="Lato"/>
                <a:cs typeface="Lato"/>
                <a:sym typeface="Lato"/>
              </a:rPr>
              <a:t> 2,7 </a:t>
            </a:r>
            <a:r>
              <a:rPr lang="en-US" sz="2100" dirty="0" err="1">
                <a:solidFill>
                  <a:srgbClr val="E5E1DA"/>
                </a:solidFill>
                <a:latin typeface="Lato"/>
                <a:ea typeface="Lato"/>
                <a:cs typeface="Lato"/>
                <a:sym typeface="Lato"/>
              </a:rPr>
              <a:t>kgatau</a:t>
            </a:r>
            <a:r>
              <a:rPr lang="en-US" sz="2100" dirty="0">
                <a:solidFill>
                  <a:srgbClr val="E5E1DA"/>
                </a:solidFill>
                <a:latin typeface="Lato"/>
                <a:ea typeface="Lato"/>
                <a:cs typeface="Lato"/>
                <a:sym typeface="Lato"/>
              </a:rPr>
              <a:t> 3,5 liter.</a:t>
            </a:r>
          </a:p>
          <a:p>
            <a:pPr marL="453390" lvl="1" indent="-226695" algn="l">
              <a:lnSpc>
                <a:spcPts val="2940"/>
              </a:lnSpc>
              <a:buFont typeface="Arial"/>
              <a:buChar char="•"/>
            </a:pPr>
            <a:r>
              <a:rPr lang="en-US" sz="2100" dirty="0">
                <a:solidFill>
                  <a:srgbClr val="E5E1DA"/>
                </a:solidFill>
                <a:latin typeface="Lato"/>
                <a:ea typeface="Lato"/>
                <a:cs typeface="Lato"/>
                <a:sym typeface="Lato"/>
              </a:rPr>
              <a:t>Zakat fitrah </a:t>
            </a:r>
            <a:r>
              <a:rPr lang="en-US" sz="2100" dirty="0" err="1">
                <a:solidFill>
                  <a:srgbClr val="E5E1DA"/>
                </a:solidFill>
                <a:latin typeface="Lato"/>
                <a:ea typeface="Lato"/>
                <a:cs typeface="Lato"/>
                <a:sym typeface="Lato"/>
              </a:rPr>
              <a:t>dapat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dibayarkan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uang yang </a:t>
            </a:r>
            <a:r>
              <a:rPr lang="en-US" sz="2100" dirty="0" err="1">
                <a:solidFill>
                  <a:srgbClr val="E5E1DA"/>
                </a:solidFill>
                <a:latin typeface="Lato"/>
                <a:ea typeface="Lato"/>
                <a:cs typeface="Lato"/>
                <a:sym typeface="Lato"/>
              </a:rPr>
              <a:t>diamanahkan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kepada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panitiauntuk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dibelikan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makanan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pokok</a:t>
            </a:r>
            <a:r>
              <a:rPr lang="en-US" sz="2100" dirty="0">
                <a:solidFill>
                  <a:srgbClr val="E5E1DA"/>
                </a:solidFill>
                <a:latin typeface="Lato"/>
                <a:ea typeface="Lato"/>
                <a:cs typeface="Lato"/>
                <a:sym typeface="Lato"/>
              </a:rPr>
              <a:t>..</a:t>
            </a:r>
          </a:p>
        </p:txBody>
      </p:sp>
      <p:sp>
        <p:nvSpPr>
          <p:cNvPr id="6" name="TextBox 6"/>
          <p:cNvSpPr txBox="1"/>
          <p:nvPr/>
        </p:nvSpPr>
        <p:spPr>
          <a:xfrm>
            <a:off x="1633378" y="1028700"/>
            <a:ext cx="15021244" cy="1454242"/>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PENENTUAN TRESHOLD KESELARASAN </a:t>
            </a:r>
          </a:p>
          <a:p>
            <a:pPr algn="ctr">
              <a:lnSpc>
                <a:spcPts val="5500"/>
              </a:lnSpc>
            </a:pPr>
            <a:r>
              <a:rPr lang="en-US" sz="5000" b="1">
                <a:solidFill>
                  <a:srgbClr val="FBF9F1"/>
                </a:solidFill>
                <a:latin typeface="Poppins Bold"/>
                <a:ea typeface="Poppins Bold"/>
                <a:cs typeface="Poppins Bold"/>
                <a:sym typeface="Poppins Bold"/>
              </a:rPr>
              <a:t>(SIMILARITY 0.6)</a:t>
            </a:r>
          </a:p>
        </p:txBody>
      </p:sp>
      <p:sp>
        <p:nvSpPr>
          <p:cNvPr id="7" name="TextBox 7"/>
          <p:cNvSpPr txBox="1"/>
          <p:nvPr/>
        </p:nvSpPr>
        <p:spPr>
          <a:xfrm>
            <a:off x="8556722" y="2779888"/>
            <a:ext cx="2052459"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Hadist</a:t>
            </a:r>
          </a:p>
        </p:txBody>
      </p:sp>
      <p:sp>
        <p:nvSpPr>
          <p:cNvPr id="8" name="TextBox 8"/>
          <p:cNvSpPr txBox="1"/>
          <p:nvPr/>
        </p:nvSpPr>
        <p:spPr>
          <a:xfrm>
            <a:off x="6394476" y="3682726"/>
            <a:ext cx="6376952" cy="5871477"/>
          </a:xfrm>
          <a:prstGeom prst="rect">
            <a:avLst/>
          </a:prstGeom>
        </p:spPr>
        <p:txBody>
          <a:bodyPr lIns="0" tIns="0" rIns="0" bIns="0" rtlCol="0" anchor="t">
            <a:spAutoFit/>
          </a:bodyPr>
          <a:lstStyle/>
          <a:p>
            <a:pPr algn="l">
              <a:lnSpc>
                <a:spcPts val="2738"/>
              </a:lnSpc>
            </a:pPr>
            <a:r>
              <a:rPr lang="en-US" sz="1956">
                <a:solidFill>
                  <a:srgbClr val="E5E1DA"/>
                </a:solidFill>
                <a:latin typeface="Lato"/>
                <a:ea typeface="Lato"/>
                <a:cs typeface="Lato"/>
                <a:sym typeface="Lato"/>
              </a:rPr>
              <a:t>”Telah menceritakan kepada kami [Abdan] dia berkata, telah mengabarkan kepada kami [Abdullah] telah mengabarkan kepada kami [Yunus] dari [Az Zuhri] dan dengan riwayat yang sama, telah menceritakan pula kepada kami [Bisyir bin Muhammad] berkata, telah mengabarkan kepada kami [Abdullah] berkata, telah mengabarkan kepada kami [Yunus] dan [Ma’mar] dari [Az Zuhri] seperti lainnya berkata, telah mengabarkan kepada kami [Ubaidullah bin Abdullah] dari [Ibnu ’Abbas] berkata, bahwa Rasulullah shallallahu ’alaihi wasallam adalah manusia yang paling lembut terutama pada bulan Ramadlan ketika malaikat Jibril ’Alaihis Salam menemuinya, dan adalah Jibril ’Alaihis Salam mendatanginya setiap malam di bulan Ramadlan, dimana Jibril ’Alaihis Salam mengajarkan Al Qur’an. Sungguh Rasulullah shallallahu ’alaihi wasallam jauh lebih lembut daripada angin yang berhembus.”</a:t>
            </a:r>
          </a:p>
        </p:txBody>
      </p:sp>
      <p:sp>
        <p:nvSpPr>
          <p:cNvPr id="9" name="TextBox 9"/>
          <p:cNvSpPr txBox="1"/>
          <p:nvPr/>
        </p:nvSpPr>
        <p:spPr>
          <a:xfrm>
            <a:off x="14149725" y="2779888"/>
            <a:ext cx="4733593"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Analisis</a:t>
            </a:r>
          </a:p>
        </p:txBody>
      </p:sp>
      <p:sp>
        <p:nvSpPr>
          <p:cNvPr id="10" name="TextBox 10"/>
          <p:cNvSpPr txBox="1"/>
          <p:nvPr/>
        </p:nvSpPr>
        <p:spPr>
          <a:xfrm>
            <a:off x="12996329" y="3673201"/>
            <a:ext cx="4733593" cy="5195256"/>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Pada skor similarity 0.6, terdapat keselarasan antara Fatwa dan Hadits yang cukup, namun tidak sepenuhnya mendalam. Fatwa mengenai zakat fitrah menjelaskan beberapa ketentuan penting terkait kewajiban zakat fitrah, seperti waktu pembayaran, syarat, dan bagaimana zakat fitrah dihitung dan didistribusikan. Namun, Hadits yang disertakan dalam teks ini lebih berbicara tentang kelembutan Rasulullah dan interaksi beliau dengan malaikat Jibril di bulan Ramadan, tanpa mengarah secara langsung pada perincian zakat fitrah.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234116" y="-2982694"/>
            <a:ext cx="8137005" cy="5878986"/>
          </a:xfrm>
          <a:custGeom>
            <a:avLst/>
            <a:gdLst/>
            <a:ahLst/>
            <a:cxnLst/>
            <a:rect l="l" t="t" r="r" b="b"/>
            <a:pathLst>
              <a:path w="8137005" h="5878986">
                <a:moveTo>
                  <a:pt x="0" y="0"/>
                </a:moveTo>
                <a:lnTo>
                  <a:pt x="8137005" y="0"/>
                </a:lnTo>
                <a:lnTo>
                  <a:pt x="8137005" y="5878986"/>
                </a:lnTo>
                <a:lnTo>
                  <a:pt x="0" y="5878986"/>
                </a:lnTo>
                <a:lnTo>
                  <a:pt x="0" y="0"/>
                </a:lnTo>
                <a:close/>
              </a:path>
            </a:pathLst>
          </a:custGeom>
          <a:blipFill>
            <a:blip r:embed="rId2"/>
            <a:stretch>
              <a:fillRect/>
            </a:stretch>
          </a:blipFill>
        </p:spPr>
      </p:sp>
      <p:sp>
        <p:nvSpPr>
          <p:cNvPr id="4" name="TextBox 4"/>
          <p:cNvSpPr txBox="1"/>
          <p:nvPr/>
        </p:nvSpPr>
        <p:spPr>
          <a:xfrm>
            <a:off x="1977981" y="2950754"/>
            <a:ext cx="2686260"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Fatwa:</a:t>
            </a:r>
          </a:p>
        </p:txBody>
      </p:sp>
      <p:sp>
        <p:nvSpPr>
          <p:cNvPr id="5" name="TextBox 5"/>
          <p:cNvSpPr txBox="1"/>
          <p:nvPr/>
        </p:nvSpPr>
        <p:spPr>
          <a:xfrm>
            <a:off x="388499" y="3840820"/>
            <a:ext cx="5353306" cy="445226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Melihat mushaf al-Qur’an saat shalat tidak membatalkan shalat.</a:t>
            </a:r>
          </a:p>
          <a:p>
            <a:pPr marL="453390" lvl="1" indent="-226695" algn="l">
              <a:lnSpc>
                <a:spcPts val="2940"/>
              </a:lnSpc>
              <a:buFont typeface="Arial"/>
              <a:buChar char="•"/>
            </a:pPr>
            <a:r>
              <a:rPr lang="en-US" sz="2100">
                <a:solidFill>
                  <a:srgbClr val="E5E1DA"/>
                </a:solidFill>
                <a:latin typeface="Lato"/>
                <a:ea typeface="Lato"/>
                <a:cs typeface="Lato"/>
                <a:sym typeface="Lato"/>
              </a:rPr>
              <a:t>Membaca ayat Al-Qur’an dengan cara melihat mushaf bagi orang yang sedang shalat hukumnya diperbolehkan jika ada kebutuhan, sepanjang tidak mengganggu kekhusyu’an dan tidak dilakukan dengan gerakan yang membatalkan shalat. </a:t>
            </a:r>
          </a:p>
          <a:p>
            <a:pPr marL="453390" lvl="1" indent="-226695" algn="l">
              <a:lnSpc>
                <a:spcPts val="2940"/>
              </a:lnSpc>
              <a:buFont typeface="Arial"/>
              <a:buChar char="•"/>
            </a:pPr>
            <a:r>
              <a:rPr lang="en-US" sz="2100">
                <a:solidFill>
                  <a:srgbClr val="E5E1DA"/>
                </a:solidFill>
                <a:latin typeface="Lato"/>
                <a:ea typeface="Lato"/>
                <a:cs typeface="Lato"/>
                <a:sym typeface="Lato"/>
              </a:rPr>
              <a:t>Untuk menjaga kekhusyu’an dalam shalat, imam shalat diutamakan untuk membaca ayat al-Qur’an dengan hafalan (bil ghaib), tanpa melihat mushaf. </a:t>
            </a:r>
          </a:p>
        </p:txBody>
      </p:sp>
      <p:sp>
        <p:nvSpPr>
          <p:cNvPr id="6" name="TextBox 6"/>
          <p:cNvSpPr txBox="1"/>
          <p:nvPr/>
        </p:nvSpPr>
        <p:spPr>
          <a:xfrm>
            <a:off x="1633378" y="1028700"/>
            <a:ext cx="15021244" cy="1454242"/>
          </a:xfrm>
          <a:prstGeom prst="rect">
            <a:avLst/>
          </a:prstGeom>
        </p:spPr>
        <p:txBody>
          <a:bodyPr lIns="0" tIns="0" rIns="0" bIns="0" rtlCol="0" anchor="t">
            <a:spAutoFit/>
          </a:bodyPr>
          <a:lstStyle/>
          <a:p>
            <a:pPr algn="ctr">
              <a:lnSpc>
                <a:spcPts val="5500"/>
              </a:lnSpc>
            </a:pPr>
            <a:r>
              <a:rPr lang="en-US" sz="5000" b="1">
                <a:solidFill>
                  <a:srgbClr val="FBF9F1"/>
                </a:solidFill>
                <a:latin typeface="Poppins Bold"/>
                <a:ea typeface="Poppins Bold"/>
                <a:cs typeface="Poppins Bold"/>
                <a:sym typeface="Poppins Bold"/>
              </a:rPr>
              <a:t>PENENTUAN TRESHOLD KESELARASAN </a:t>
            </a:r>
          </a:p>
          <a:p>
            <a:pPr algn="ctr">
              <a:lnSpc>
                <a:spcPts val="5500"/>
              </a:lnSpc>
            </a:pPr>
            <a:r>
              <a:rPr lang="en-US" sz="5000" b="1">
                <a:solidFill>
                  <a:srgbClr val="FBF9F1"/>
                </a:solidFill>
                <a:latin typeface="Poppins Bold"/>
                <a:ea typeface="Poppins Bold"/>
                <a:cs typeface="Poppins Bold"/>
                <a:sym typeface="Poppins Bold"/>
              </a:rPr>
              <a:t>(SIMILARITY 0.7)</a:t>
            </a:r>
          </a:p>
        </p:txBody>
      </p:sp>
      <p:sp>
        <p:nvSpPr>
          <p:cNvPr id="7" name="TextBox 7"/>
          <p:cNvSpPr txBox="1"/>
          <p:nvPr/>
        </p:nvSpPr>
        <p:spPr>
          <a:xfrm>
            <a:off x="8556722" y="2779888"/>
            <a:ext cx="2052459"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Hadist</a:t>
            </a:r>
          </a:p>
        </p:txBody>
      </p:sp>
      <p:sp>
        <p:nvSpPr>
          <p:cNvPr id="8" name="TextBox 8"/>
          <p:cNvSpPr txBox="1"/>
          <p:nvPr/>
        </p:nvSpPr>
        <p:spPr>
          <a:xfrm>
            <a:off x="6180591" y="3682726"/>
            <a:ext cx="6376952" cy="3449038"/>
          </a:xfrm>
          <a:prstGeom prst="rect">
            <a:avLst/>
          </a:prstGeom>
        </p:spPr>
        <p:txBody>
          <a:bodyPr lIns="0" tIns="0" rIns="0" bIns="0" rtlCol="0" anchor="t">
            <a:spAutoFit/>
          </a:bodyPr>
          <a:lstStyle/>
          <a:p>
            <a:pPr algn="l">
              <a:lnSpc>
                <a:spcPts val="2738"/>
              </a:lnSpc>
            </a:pPr>
            <a:r>
              <a:rPr lang="en-US" sz="1956">
                <a:solidFill>
                  <a:srgbClr val="E5E1DA"/>
                </a:solidFill>
                <a:latin typeface="Lato"/>
                <a:ea typeface="Lato"/>
                <a:cs typeface="Lato"/>
                <a:sym typeface="Lato"/>
              </a:rPr>
              <a:t>”Dan telah menceritakan kepadaku [Nashr bin Ali Al Juhdlami] telah menceritakan kepada kami [Bisyr yaitu Ibn Al Mufadlal] dari [Khalid] dari [Anas bin Sirin] katanya; aku mendengar [Jundab bin Abdullah] berkata; Rasulullah shallallahu ´alaihi wasallam bersabda: ”Barangsiapa shalat subuh, maka ia berada dalam jaminan Allah, oleh karena itu jangan sampai Allah menuntut sesuatu dari kalian sebagai imbalan jaminan-Nya, sehingga Allah menangkapnya dan menyungkurkannya ke dalam neraka jahannam.”</a:t>
            </a:r>
          </a:p>
        </p:txBody>
      </p:sp>
      <p:sp>
        <p:nvSpPr>
          <p:cNvPr id="9" name="TextBox 9"/>
          <p:cNvSpPr txBox="1"/>
          <p:nvPr/>
        </p:nvSpPr>
        <p:spPr>
          <a:xfrm>
            <a:off x="14149725" y="2779888"/>
            <a:ext cx="4733593"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Analisis</a:t>
            </a:r>
          </a:p>
        </p:txBody>
      </p:sp>
      <p:sp>
        <p:nvSpPr>
          <p:cNvPr id="10" name="TextBox 10"/>
          <p:cNvSpPr txBox="1"/>
          <p:nvPr/>
        </p:nvSpPr>
        <p:spPr>
          <a:xfrm>
            <a:off x="12996329" y="3673201"/>
            <a:ext cx="4733593" cy="5542864"/>
          </a:xfrm>
          <a:prstGeom prst="rect">
            <a:avLst/>
          </a:prstGeom>
        </p:spPr>
        <p:txBody>
          <a:bodyPr lIns="0" tIns="0" rIns="0" bIns="0" rtlCol="0" anchor="t">
            <a:spAutoFit/>
          </a:bodyPr>
          <a:lstStyle/>
          <a:p>
            <a:pPr algn="l">
              <a:lnSpc>
                <a:spcPts val="2940"/>
              </a:lnSpc>
              <a:spcBef>
                <a:spcPct val="0"/>
              </a:spcBef>
            </a:pPr>
            <a:r>
              <a:rPr lang="en-US" sz="2100" dirty="0">
                <a:solidFill>
                  <a:srgbClr val="E5E1DA"/>
                </a:solidFill>
                <a:latin typeface="Lato"/>
                <a:ea typeface="Lato"/>
                <a:cs typeface="Lato"/>
                <a:sym typeface="Lato"/>
              </a:rPr>
              <a:t>Pada </a:t>
            </a:r>
            <a:r>
              <a:rPr lang="en-US" sz="2100" dirty="0" err="1">
                <a:solidFill>
                  <a:srgbClr val="E5E1DA"/>
                </a:solidFill>
                <a:latin typeface="Lato"/>
                <a:ea typeface="Lato"/>
                <a:cs typeface="Lato"/>
                <a:sym typeface="Lato"/>
              </a:rPr>
              <a:t>skor</a:t>
            </a:r>
            <a:r>
              <a:rPr lang="en-US" sz="2100" dirty="0">
                <a:solidFill>
                  <a:srgbClr val="E5E1DA"/>
                </a:solidFill>
                <a:latin typeface="Lato"/>
                <a:ea typeface="Lato"/>
                <a:cs typeface="Lato"/>
                <a:sym typeface="Lato"/>
              </a:rPr>
              <a:t> similarity 0.7, </a:t>
            </a:r>
            <a:r>
              <a:rPr lang="en-US" sz="2100" dirty="0" err="1">
                <a:solidFill>
                  <a:srgbClr val="E5E1DA"/>
                </a:solidFill>
                <a:latin typeface="Lato"/>
                <a:ea typeface="Lato"/>
                <a:cs typeface="Lato"/>
                <a:sym typeface="Lato"/>
              </a:rPr>
              <a:t>terdapat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cukup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Fatwa dan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meskipun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keduanya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membahas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aspek</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berbeda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dari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Fatwa </a:t>
            </a:r>
            <a:r>
              <a:rPr lang="en-US" sz="2100" dirty="0" err="1">
                <a:solidFill>
                  <a:srgbClr val="E5E1DA"/>
                </a:solidFill>
                <a:latin typeface="Lato"/>
                <a:ea typeface="Lato"/>
                <a:cs typeface="Lato"/>
                <a:sym typeface="Lato"/>
              </a:rPr>
              <a:t>lebih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fokus</a:t>
            </a:r>
            <a:r>
              <a:rPr lang="en-US" sz="2100" dirty="0">
                <a:solidFill>
                  <a:srgbClr val="E5E1DA"/>
                </a:solidFill>
                <a:latin typeface="Lato"/>
                <a:ea typeface="Lato"/>
                <a:cs typeface="Lato"/>
                <a:sym typeface="Lato"/>
              </a:rPr>
              <a:t> pada </a:t>
            </a:r>
            <a:r>
              <a:rPr lang="en-US" sz="2100" dirty="0" err="1">
                <a:solidFill>
                  <a:srgbClr val="E5E1DA"/>
                </a:solidFill>
                <a:latin typeface="Lato"/>
                <a:ea typeface="Lato"/>
                <a:cs typeface="Lato"/>
                <a:sym typeface="Lato"/>
              </a:rPr>
              <a:t>praktik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teknis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terutama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mengenai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melihat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mushaf</a:t>
            </a:r>
            <a:r>
              <a:rPr lang="en-US" sz="2100" dirty="0">
                <a:solidFill>
                  <a:srgbClr val="E5E1DA"/>
                </a:solidFill>
                <a:latin typeface="Lato"/>
                <a:ea typeface="Lato"/>
                <a:cs typeface="Lato"/>
                <a:sym typeface="Lato"/>
              </a:rPr>
              <a:t> al-Qur'an </a:t>
            </a:r>
            <a:r>
              <a:rPr lang="en-US" sz="2100" dirty="0" err="1">
                <a:solidFill>
                  <a:srgbClr val="E5E1DA"/>
                </a:solidFill>
                <a:latin typeface="Lato"/>
                <a:ea typeface="Lato"/>
                <a:cs typeface="Lato"/>
                <a:sym typeface="Lato"/>
              </a:rPr>
              <a:t>selama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diperbolehkan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jika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mengganggu</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kekhusyu’an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Sementara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itu</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Hadits</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disertakan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lebih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berbicara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tentang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keutamaan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subuh</a:t>
            </a:r>
            <a:r>
              <a:rPr lang="en-US" sz="2100" dirty="0">
                <a:solidFill>
                  <a:srgbClr val="E5E1DA"/>
                </a:solidFill>
                <a:latin typeface="Lato"/>
                <a:ea typeface="Lato"/>
                <a:cs typeface="Lato"/>
                <a:sym typeface="Lato"/>
              </a:rPr>
              <a:t> dan </a:t>
            </a:r>
            <a:r>
              <a:rPr lang="en-US" sz="2100" dirty="0" err="1">
                <a:solidFill>
                  <a:srgbClr val="E5E1DA"/>
                </a:solidFill>
                <a:latin typeface="Lato"/>
                <a:ea typeface="Lato"/>
                <a:cs typeface="Lato"/>
                <a:sym typeface="Lato"/>
              </a:rPr>
              <a:t>jaminan</a:t>
            </a:r>
            <a:r>
              <a:rPr lang="en-US" sz="2100" dirty="0">
                <a:solidFill>
                  <a:srgbClr val="E5E1DA"/>
                </a:solidFill>
                <a:latin typeface="Lato"/>
                <a:ea typeface="Lato"/>
                <a:cs typeface="Lato"/>
                <a:sym typeface="Lato"/>
              </a:rPr>
              <a:t> Allah </a:t>
            </a:r>
            <a:r>
              <a:rPr lang="en-US" sz="2100" dirty="0" err="1">
                <a:solidFill>
                  <a:srgbClr val="E5E1DA"/>
                </a:solidFill>
                <a:latin typeface="Lato"/>
                <a:ea typeface="Lato"/>
                <a:cs typeface="Lato"/>
                <a:sym typeface="Lato"/>
              </a:rPr>
              <a:t>bagi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mereka</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melaksanakan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tersebut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benar</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serta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ancaman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bagi</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tidak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menjaga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amanah</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shalat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mereka</a:t>
            </a:r>
            <a:r>
              <a:rPr lang="en-US" sz="2100" dirty="0">
                <a:solidFill>
                  <a:srgbClr val="E5E1DA"/>
                </a:solidFill>
                <a:latin typeface="Lato"/>
                <a:ea typeface="Lato"/>
                <a:cs typeface="Lato"/>
                <a:sym typeface="Lato"/>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4041720"/>
            <a:ext cx="13798688"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PENDAHULUAN</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6844491" y="-3015084"/>
            <a:ext cx="9744477" cy="7040385"/>
          </a:xfrm>
          <a:custGeom>
            <a:avLst/>
            <a:gdLst/>
            <a:ahLst/>
            <a:cxnLst/>
            <a:rect l="l" t="t" r="r" b="b"/>
            <a:pathLst>
              <a:path w="9744477" h="7040385">
                <a:moveTo>
                  <a:pt x="0" y="0"/>
                </a:moveTo>
                <a:lnTo>
                  <a:pt x="9744477" y="0"/>
                </a:lnTo>
                <a:lnTo>
                  <a:pt x="9744477" y="7040385"/>
                </a:lnTo>
                <a:lnTo>
                  <a:pt x="0" y="7040385"/>
                </a:lnTo>
                <a:lnTo>
                  <a:pt x="0" y="0"/>
                </a:lnTo>
                <a:close/>
              </a:path>
            </a:pathLst>
          </a:custGeom>
          <a:blipFill>
            <a:blip r:embed="rId2"/>
            <a:stretch>
              <a:fillRect/>
            </a:stretch>
          </a:blipFill>
        </p:spPr>
      </p:sp>
      <p:sp>
        <p:nvSpPr>
          <p:cNvPr id="3" name="Freeform 3"/>
          <p:cNvSpPr/>
          <p:nvPr/>
        </p:nvSpPr>
        <p:spPr>
          <a:xfrm rot="5400000">
            <a:off x="14234116" y="-2982694"/>
            <a:ext cx="8137005" cy="5878986"/>
          </a:xfrm>
          <a:custGeom>
            <a:avLst/>
            <a:gdLst/>
            <a:ahLst/>
            <a:cxnLst/>
            <a:rect l="l" t="t" r="r" b="b"/>
            <a:pathLst>
              <a:path w="8137005" h="5878986">
                <a:moveTo>
                  <a:pt x="0" y="0"/>
                </a:moveTo>
                <a:lnTo>
                  <a:pt x="8137005" y="0"/>
                </a:lnTo>
                <a:lnTo>
                  <a:pt x="8137005" y="5878986"/>
                </a:lnTo>
                <a:lnTo>
                  <a:pt x="0" y="5878986"/>
                </a:lnTo>
                <a:lnTo>
                  <a:pt x="0" y="0"/>
                </a:lnTo>
                <a:close/>
              </a:path>
            </a:pathLst>
          </a:custGeom>
          <a:blipFill>
            <a:blip r:embed="rId2"/>
            <a:stretch>
              <a:fillRect/>
            </a:stretch>
          </a:blipFill>
        </p:spPr>
      </p:sp>
      <p:sp>
        <p:nvSpPr>
          <p:cNvPr id="4" name="TextBox 4"/>
          <p:cNvSpPr txBox="1"/>
          <p:nvPr/>
        </p:nvSpPr>
        <p:spPr>
          <a:xfrm>
            <a:off x="2002357" y="2779888"/>
            <a:ext cx="2686260"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Fatwa:</a:t>
            </a:r>
          </a:p>
        </p:txBody>
      </p:sp>
      <p:sp>
        <p:nvSpPr>
          <p:cNvPr id="5" name="TextBox 5"/>
          <p:cNvSpPr txBox="1"/>
          <p:nvPr/>
        </p:nvSpPr>
        <p:spPr>
          <a:xfrm>
            <a:off x="389135" y="3325382"/>
            <a:ext cx="5353306" cy="296608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5E1DA"/>
                </a:solidFill>
                <a:latin typeface="Lato"/>
                <a:ea typeface="Lato"/>
                <a:cs typeface="Lato"/>
                <a:sym typeface="Lato"/>
              </a:rPr>
              <a:t> Makan daging babi diharamkan dalam Islam berdasarkan dalil-dalil dari Al-Qur'an dan Hadis. Dalam Al-Qur'an, Allah berfirman: 'Sesungguhnya Allah hanya mengharamkan bagimu bangkai, darah, daging babi, dan apa yang disembelih dengan menyebut nama selain Allah...' (QS. Al-Baqarah: 173).</a:t>
            </a:r>
          </a:p>
        </p:txBody>
      </p:sp>
      <p:sp>
        <p:nvSpPr>
          <p:cNvPr id="6" name="TextBox 6"/>
          <p:cNvSpPr txBox="1"/>
          <p:nvPr/>
        </p:nvSpPr>
        <p:spPr>
          <a:xfrm>
            <a:off x="1633378" y="1028700"/>
            <a:ext cx="15021244" cy="1454150"/>
          </a:xfrm>
          <a:prstGeom prst="rect">
            <a:avLst/>
          </a:prstGeom>
        </p:spPr>
        <p:txBody>
          <a:bodyPr lIns="0" tIns="0" rIns="0" bIns="0" rtlCol="0" anchor="t">
            <a:spAutoFit/>
          </a:bodyPr>
          <a:lstStyle/>
          <a:p>
            <a:pPr algn="ctr">
              <a:lnSpc>
                <a:spcPts val="5500"/>
              </a:lnSpc>
            </a:pPr>
            <a:r>
              <a:rPr lang="en-US" sz="5000" b="1" dirty="0">
                <a:solidFill>
                  <a:srgbClr val="FBF9F1"/>
                </a:solidFill>
                <a:latin typeface="Poppins Bold"/>
                <a:ea typeface="Poppins Bold"/>
                <a:cs typeface="Poppins Bold"/>
                <a:sym typeface="Poppins Bold"/>
              </a:rPr>
              <a:t>PENENTUAN TRESHOLD KESELARASAN </a:t>
            </a:r>
          </a:p>
          <a:p>
            <a:pPr algn="ctr">
              <a:lnSpc>
                <a:spcPts val="5500"/>
              </a:lnSpc>
            </a:pPr>
            <a:r>
              <a:rPr lang="en-US" sz="5000" b="1" dirty="0">
                <a:solidFill>
                  <a:srgbClr val="FBF9F1"/>
                </a:solidFill>
                <a:latin typeface="Poppins Bold"/>
                <a:ea typeface="Poppins Bold"/>
                <a:cs typeface="Poppins Bold"/>
                <a:sym typeface="Poppins Bold"/>
              </a:rPr>
              <a:t>(SIMILARITY 0.8)</a:t>
            </a:r>
          </a:p>
        </p:txBody>
      </p:sp>
      <p:sp>
        <p:nvSpPr>
          <p:cNvPr id="7" name="TextBox 7"/>
          <p:cNvSpPr txBox="1"/>
          <p:nvPr/>
        </p:nvSpPr>
        <p:spPr>
          <a:xfrm>
            <a:off x="8556722" y="2779888"/>
            <a:ext cx="2052459"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Hadist</a:t>
            </a:r>
          </a:p>
        </p:txBody>
      </p:sp>
      <p:sp>
        <p:nvSpPr>
          <p:cNvPr id="8" name="TextBox 8"/>
          <p:cNvSpPr txBox="1"/>
          <p:nvPr/>
        </p:nvSpPr>
        <p:spPr>
          <a:xfrm>
            <a:off x="6180909" y="3334907"/>
            <a:ext cx="6376952" cy="2064660"/>
          </a:xfrm>
          <a:prstGeom prst="rect">
            <a:avLst/>
          </a:prstGeom>
        </p:spPr>
        <p:txBody>
          <a:bodyPr lIns="0" tIns="0" rIns="0" bIns="0" rtlCol="0" anchor="t">
            <a:spAutoFit/>
          </a:bodyPr>
          <a:lstStyle/>
          <a:p>
            <a:pPr algn="l">
              <a:lnSpc>
                <a:spcPts val="2738"/>
              </a:lnSpc>
            </a:pPr>
            <a:r>
              <a:rPr lang="en-US" sz="1956">
                <a:solidFill>
                  <a:srgbClr val="E5E1DA"/>
                </a:solidFill>
                <a:latin typeface="Lato"/>
                <a:ea typeface="Lato"/>
                <a:cs typeface="Lato"/>
                <a:sym typeface="Lato"/>
              </a:rPr>
              <a:t>'Sesungguhnya Allah hanya mengharamkan atasmu bangkai, darah, daging babi, dan (hewan) yang disembelih dengan (menyebut nama) selain Allah. Akan tetapi, siapa yang terpaksa (memakannya) bukan karena menginginkan dan tidak (pula) melampaui batas, sesungguhnya Allah Maha Pengampun lagi Maha Penyayang.</a:t>
            </a:r>
          </a:p>
        </p:txBody>
      </p:sp>
      <p:sp>
        <p:nvSpPr>
          <p:cNvPr id="9" name="TextBox 9"/>
          <p:cNvSpPr txBox="1"/>
          <p:nvPr/>
        </p:nvSpPr>
        <p:spPr>
          <a:xfrm>
            <a:off x="14149725" y="2779888"/>
            <a:ext cx="4733593" cy="422252"/>
          </a:xfrm>
          <a:prstGeom prst="rect">
            <a:avLst/>
          </a:prstGeom>
        </p:spPr>
        <p:txBody>
          <a:bodyPr lIns="0" tIns="0" rIns="0" bIns="0" rtlCol="0" anchor="t">
            <a:spAutoFit/>
          </a:bodyPr>
          <a:lstStyle/>
          <a:p>
            <a:pPr algn="l">
              <a:lnSpc>
                <a:spcPts val="3499"/>
              </a:lnSpc>
              <a:spcBef>
                <a:spcPct val="0"/>
              </a:spcBef>
            </a:pPr>
            <a:r>
              <a:rPr lang="en-US" sz="2499" b="1">
                <a:solidFill>
                  <a:srgbClr val="FBF9F1"/>
                </a:solidFill>
                <a:latin typeface="Lato Bold"/>
                <a:ea typeface="Lato Bold"/>
                <a:cs typeface="Lato Bold"/>
                <a:sym typeface="Lato Bold"/>
              </a:rPr>
              <a:t>Analisis</a:t>
            </a:r>
          </a:p>
        </p:txBody>
      </p:sp>
      <p:sp>
        <p:nvSpPr>
          <p:cNvPr id="10" name="TextBox 10"/>
          <p:cNvSpPr txBox="1"/>
          <p:nvPr/>
        </p:nvSpPr>
        <p:spPr>
          <a:xfrm>
            <a:off x="12877800" y="3325382"/>
            <a:ext cx="4733593" cy="3709035"/>
          </a:xfrm>
          <a:prstGeom prst="rect">
            <a:avLst/>
          </a:prstGeom>
        </p:spPr>
        <p:txBody>
          <a:bodyPr lIns="0" tIns="0" rIns="0" bIns="0" rtlCol="0" anchor="t">
            <a:spAutoFit/>
          </a:bodyPr>
          <a:lstStyle/>
          <a:p>
            <a:pPr algn="l">
              <a:lnSpc>
                <a:spcPts val="2940"/>
              </a:lnSpc>
              <a:spcBef>
                <a:spcPct val="0"/>
              </a:spcBef>
            </a:pPr>
            <a:r>
              <a:rPr lang="en-US" sz="2100" dirty="0" err="1">
                <a:solidFill>
                  <a:srgbClr val="E5E1DA"/>
                </a:solidFill>
                <a:latin typeface="Lato"/>
                <a:ea typeface="Lato"/>
                <a:cs typeface="Lato"/>
                <a:sym typeface="Lato"/>
              </a:rPr>
              <a:t>Keselarasan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ini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terlihat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jelas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karena</a:t>
            </a:r>
            <a:r>
              <a:rPr lang="en-US" sz="2100" dirty="0">
                <a:solidFill>
                  <a:srgbClr val="E5E1DA"/>
                </a:solidFill>
                <a:latin typeface="Lato"/>
                <a:ea typeface="Lato"/>
                <a:cs typeface="Lato"/>
                <a:sym typeface="Lato"/>
              </a:rPr>
              <a:t> Fatwa </a:t>
            </a:r>
            <a:r>
              <a:rPr lang="en-US" sz="2100" dirty="0" err="1">
                <a:solidFill>
                  <a:srgbClr val="E5E1DA"/>
                </a:solidFill>
                <a:latin typeface="Lato"/>
                <a:ea typeface="Lato"/>
                <a:cs typeface="Lato"/>
                <a:sym typeface="Lato"/>
              </a:rPr>
              <a:t>menyampaikan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esensi</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sama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ayat</a:t>
            </a:r>
            <a:r>
              <a:rPr lang="en-US" sz="2100" dirty="0">
                <a:solidFill>
                  <a:srgbClr val="E5E1DA"/>
                </a:solidFill>
                <a:latin typeface="Lato"/>
                <a:ea typeface="Lato"/>
                <a:cs typeface="Lato"/>
                <a:sym typeface="Lato"/>
              </a:rPr>
              <a:t> Al-Qur'an, </a:t>
            </a:r>
            <a:r>
              <a:rPr lang="en-US" sz="2100" dirty="0" err="1">
                <a:solidFill>
                  <a:srgbClr val="E5E1DA"/>
                </a:solidFill>
                <a:latin typeface="Lato"/>
                <a:ea typeface="Lato"/>
                <a:cs typeface="Lato"/>
                <a:sym typeface="Lato"/>
              </a:rPr>
              <a:t>yaitu</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larangan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konsumsi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daging</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babi</a:t>
            </a:r>
            <a:r>
              <a:rPr lang="en-US" sz="2100" dirty="0">
                <a:solidFill>
                  <a:srgbClr val="E5E1DA"/>
                </a:solidFill>
                <a:latin typeface="Lato"/>
                <a:ea typeface="Lato"/>
                <a:cs typeface="Lato"/>
                <a:sym typeface="Lato"/>
              </a:rPr>
              <a:t> yang </a:t>
            </a:r>
            <a:r>
              <a:rPr lang="en-US" sz="2100" dirty="0" err="1">
                <a:solidFill>
                  <a:srgbClr val="E5E1DA"/>
                </a:solidFill>
                <a:latin typeface="Lato"/>
                <a:ea typeface="Lato"/>
                <a:cs typeface="Lato"/>
                <a:sym typeface="Lato"/>
              </a:rPr>
              <a:t>bersifat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tegas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namun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dengan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pengecualian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keadaan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terpaksa</a:t>
            </a:r>
            <a:r>
              <a:rPr lang="en-US" sz="2100" dirty="0">
                <a:solidFill>
                  <a:srgbClr val="E5E1DA"/>
                </a:solidFill>
                <a:latin typeface="Lato"/>
                <a:ea typeface="Lato"/>
                <a:cs typeface="Lato"/>
                <a:sym typeface="Lato"/>
              </a:rPr>
              <a:t>. Oleh </a:t>
            </a:r>
            <a:r>
              <a:rPr lang="en-US" sz="2100" dirty="0" err="1">
                <a:solidFill>
                  <a:srgbClr val="E5E1DA"/>
                </a:solidFill>
                <a:latin typeface="Lato"/>
                <a:ea typeface="Lato"/>
                <a:cs typeface="Lato"/>
                <a:sym typeface="Lato"/>
              </a:rPr>
              <a:t>karena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itu</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skor</a:t>
            </a:r>
            <a:r>
              <a:rPr lang="en-US" sz="2100" dirty="0">
                <a:solidFill>
                  <a:srgbClr val="E5E1DA"/>
                </a:solidFill>
                <a:latin typeface="Lato"/>
                <a:ea typeface="Lato"/>
                <a:cs typeface="Lato"/>
                <a:sym typeface="Lato"/>
              </a:rPr>
              <a:t> similarity 0.8 </a:t>
            </a:r>
            <a:r>
              <a:rPr lang="en-US" sz="2100" dirty="0" err="1">
                <a:solidFill>
                  <a:srgbClr val="E5E1DA"/>
                </a:solidFill>
                <a:latin typeface="Lato"/>
                <a:ea typeface="Lato"/>
                <a:cs typeface="Lato"/>
                <a:sym typeface="Lato"/>
              </a:rPr>
              <a:t>dapat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dianggap</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tepat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karena</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hubungan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antara</a:t>
            </a:r>
            <a:r>
              <a:rPr lang="en-US" sz="2100" dirty="0">
                <a:solidFill>
                  <a:srgbClr val="E5E1DA"/>
                </a:solidFill>
                <a:latin typeface="Lato"/>
                <a:ea typeface="Lato"/>
                <a:cs typeface="Lato"/>
                <a:sym typeface="Lato"/>
              </a:rPr>
              <a:t> Fatwa dan </a:t>
            </a:r>
            <a:r>
              <a:rPr lang="en-US" sz="2100" dirty="0" err="1">
                <a:solidFill>
                  <a:srgbClr val="E5E1DA"/>
                </a:solidFill>
                <a:latin typeface="Lato"/>
                <a:ea typeface="Lato"/>
                <a:cs typeface="Lato"/>
                <a:sym typeface="Lato"/>
              </a:rPr>
              <a:t>ayat</a:t>
            </a:r>
            <a:r>
              <a:rPr lang="en-US" sz="2100" dirty="0">
                <a:solidFill>
                  <a:srgbClr val="E5E1DA"/>
                </a:solidFill>
                <a:latin typeface="Lato"/>
                <a:ea typeface="Lato"/>
                <a:cs typeface="Lato"/>
                <a:sym typeface="Lato"/>
              </a:rPr>
              <a:t> Al-Qur'an </a:t>
            </a:r>
            <a:r>
              <a:rPr lang="en-US" sz="2100" dirty="0" err="1">
                <a:solidFill>
                  <a:srgbClr val="E5E1DA"/>
                </a:solidFill>
                <a:latin typeface="Lato"/>
                <a:ea typeface="Lato"/>
                <a:cs typeface="Lato"/>
                <a:sym typeface="Lato"/>
              </a:rPr>
              <a:t>sudah</a:t>
            </a:r>
            <a:r>
              <a:rPr lang="en-US" sz="2100" dirty="0">
                <a:solidFill>
                  <a:srgbClr val="E5E1DA"/>
                </a:solidFill>
                <a:latin typeface="Lato"/>
                <a:ea typeface="Lato"/>
                <a:cs typeface="Lato"/>
                <a:sym typeface="Lato"/>
              </a:rPr>
              <a:t> sangat </a:t>
            </a:r>
            <a:r>
              <a:rPr lang="en-US" sz="2100" dirty="0" err="1">
                <a:solidFill>
                  <a:srgbClr val="E5E1DA"/>
                </a:solidFill>
                <a:latin typeface="Lato"/>
                <a:ea typeface="Lato"/>
                <a:cs typeface="Lato"/>
                <a:sym typeface="Lato"/>
              </a:rPr>
              <a:t>kuat</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baik</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dalam</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konteks</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isi</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maupun</a:t>
            </a:r>
            <a:r>
              <a:rPr lang="en-US" sz="2100" dirty="0">
                <a:solidFill>
                  <a:srgbClr val="E5E1DA"/>
                </a:solidFill>
                <a:latin typeface="Lato"/>
                <a:ea typeface="Lato"/>
                <a:cs typeface="Lato"/>
                <a:sym typeface="Lato"/>
              </a:rPr>
              <a:t> </a:t>
            </a:r>
            <a:r>
              <a:rPr lang="en-US" sz="2100" dirty="0" err="1">
                <a:solidFill>
                  <a:srgbClr val="E5E1DA"/>
                </a:solidFill>
                <a:latin typeface="Lato"/>
                <a:ea typeface="Lato"/>
                <a:cs typeface="Lato"/>
                <a:sym typeface="Lato"/>
              </a:rPr>
              <a:t>makna</a:t>
            </a:r>
            <a:endParaRPr lang="en-US" sz="2100" dirty="0">
              <a:solidFill>
                <a:srgbClr val="E5E1DA"/>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725985" y="3328464"/>
            <a:ext cx="15148103" cy="6232551"/>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5" name="TextBox 5"/>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75018" y="4315402"/>
            <a:ext cx="13650036" cy="4098473"/>
          </a:xfrm>
          <a:prstGeom prst="rect">
            <a:avLst/>
          </a:prstGeom>
        </p:spPr>
        <p:txBody>
          <a:bodyPr lIns="0" tIns="0" rIns="0" bIns="0" rtlCol="0" anchor="t">
            <a:spAutoFit/>
          </a:bodyPr>
          <a:lstStyle/>
          <a:p>
            <a:pPr algn="l">
              <a:lnSpc>
                <a:spcPts val="4059"/>
              </a:lnSpc>
              <a:spcBef>
                <a:spcPct val="0"/>
              </a:spcBef>
            </a:pPr>
            <a:r>
              <a:rPr lang="en-US" sz="2899">
                <a:solidFill>
                  <a:srgbClr val="E5E1DA"/>
                </a:solidFill>
                <a:latin typeface="Lato"/>
                <a:ea typeface="Lato"/>
                <a:cs typeface="Lato"/>
                <a:sym typeface="Lato"/>
              </a:rPr>
              <a:t>Nilai similarity 0.8 dipilih sebagai threshold keselarasan karena pada level ini, fatwa dan Hadist sudah menunjukkan hubungan yang sangat erat dan relevansi yang kuat. Pada nilai ini, model sudah cukup mampu mengidentifikasi dan memetakan hubungan antara teks fatwa dengan sumber dari Al-Quran dan Hadist. Oleh karena itu, threshold 0.8 ditetapkan sebagai batas yang optimal, karena pada level ini, keselarasan antara fatwa dan Hadits dapat dianggap sangat konsisten dan mendalam, sehingga cocok untuk dijadikan rujukan atau penerimaan tanpa perlu banyak interpretasi lebih lanjut.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28665" y="4447329"/>
            <a:ext cx="12943798" cy="2203560"/>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KESIMPULAN</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2318" flipV="1">
            <a:off x="12037037"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2"/>
            <a:stretch>
              <a:fillRect/>
            </a:stretch>
          </a:blipFill>
        </p:spPr>
      </p:sp>
      <p:grpSp>
        <p:nvGrpSpPr>
          <p:cNvPr id="3" name="Group 3"/>
          <p:cNvGrpSpPr/>
          <p:nvPr/>
        </p:nvGrpSpPr>
        <p:grpSpPr>
          <a:xfrm>
            <a:off x="725985" y="3328464"/>
            <a:ext cx="15148103" cy="6232551"/>
            <a:chOff x="0" y="0"/>
            <a:chExt cx="3989624" cy="1641495"/>
          </a:xfrm>
        </p:grpSpPr>
        <p:sp>
          <p:nvSpPr>
            <p:cNvPr id="4" name="Freeform 4"/>
            <p:cNvSpPr/>
            <p:nvPr/>
          </p:nvSpPr>
          <p:spPr>
            <a:xfrm>
              <a:off x="0" y="0"/>
              <a:ext cx="3989624" cy="1641495"/>
            </a:xfrm>
            <a:custGeom>
              <a:avLst/>
              <a:gdLst/>
              <a:ahLst/>
              <a:cxnLst/>
              <a:rect l="l" t="t" r="r" b="b"/>
              <a:pathLst>
                <a:path w="3989624" h="1641495">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id="5" name="TextBox 5"/>
            <p:cNvSpPr txBox="1"/>
            <p:nvPr/>
          </p:nvSpPr>
          <p:spPr>
            <a:xfrm>
              <a:off x="0" y="-38100"/>
              <a:ext cx="3989624" cy="167959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47874" y="7962921"/>
            <a:ext cx="5747719" cy="3384081"/>
          </a:xfrm>
          <a:custGeom>
            <a:avLst/>
            <a:gdLst/>
            <a:ahLst/>
            <a:cxnLst/>
            <a:rect l="l" t="t" r="r" b="b"/>
            <a:pathLst>
              <a:path w="5747719" h="3384081">
                <a:moveTo>
                  <a:pt x="0" y="0"/>
                </a:moveTo>
                <a:lnTo>
                  <a:pt x="5747719" y="0"/>
                </a:lnTo>
                <a:lnTo>
                  <a:pt x="5747719" y="3384080"/>
                </a:lnTo>
                <a:lnTo>
                  <a:pt x="0" y="3384080"/>
                </a:lnTo>
                <a:lnTo>
                  <a:pt x="0" y="0"/>
                </a:lnTo>
                <a:close/>
              </a:path>
            </a:pathLst>
          </a:custGeom>
          <a:blipFill>
            <a:blip r:embed="rId3"/>
            <a:stretch>
              <a:fillRect l="-18302" b="-143185"/>
            </a:stretch>
          </a:blipFill>
        </p:spPr>
      </p:sp>
      <p:sp>
        <p:nvSpPr>
          <p:cNvPr id="7" name="Freeform 7"/>
          <p:cNvSpPr/>
          <p:nvPr/>
        </p:nvSpPr>
        <p:spPr>
          <a:xfrm>
            <a:off x="14977667" y="1839074"/>
            <a:ext cx="896420" cy="896420"/>
          </a:xfrm>
          <a:custGeom>
            <a:avLst/>
            <a:gdLst/>
            <a:ahLst/>
            <a:cxnLst/>
            <a:rect l="l" t="t" r="r" b="b"/>
            <a:pathLst>
              <a:path w="896420" h="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75018" y="4315402"/>
            <a:ext cx="13650036" cy="4612846"/>
          </a:xfrm>
          <a:prstGeom prst="rect">
            <a:avLst/>
          </a:prstGeom>
        </p:spPr>
        <p:txBody>
          <a:bodyPr lIns="0" tIns="0" rIns="0" bIns="0" rtlCol="0" anchor="t">
            <a:spAutoFit/>
          </a:bodyPr>
          <a:lstStyle/>
          <a:p>
            <a:pPr algn="l">
              <a:lnSpc>
                <a:spcPts val="4059"/>
              </a:lnSpc>
              <a:spcBef>
                <a:spcPct val="0"/>
              </a:spcBef>
            </a:pPr>
            <a:r>
              <a:rPr lang="en-US" sz="2899">
                <a:solidFill>
                  <a:srgbClr val="E5E1DA"/>
                </a:solidFill>
                <a:latin typeface="Lato"/>
                <a:ea typeface="Lato"/>
                <a:cs typeface="Lato"/>
                <a:sym typeface="Lato"/>
              </a:rPr>
              <a:t>Hasil ini menunjukkan bahwa AI dapat mendukung penafsiran hukum agama dan membantu lembaga agama mengeluarkan fatwa yang sesuai dengan sumber-sumber agama. Meskipun nilai R² model relatif rendah, metrik MSE, RMSE, dan MAE menunjukkan kesalahan yang rendah, dengan threshold similarity 0.8 terbukti optimal untuk menentukan keselarasan antara fatwa dan hadist. Ke depan, disarankan untuk menggunakan model deep learning yang lebih kompleks guna meningkatkan nilai R², serta mengembangkan model clustering teks berdasarkan topik untuk analisis yang lebih mendalam dan pengelompokan teks berdasarkan tema tertentu.</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3" name="TextBox 3"/>
          <p:cNvSpPr txBox="1"/>
          <p:nvPr/>
        </p:nvSpPr>
        <p:spPr>
          <a:xfrm>
            <a:off x="1028700" y="3262279"/>
            <a:ext cx="8851896"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383875"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61818" r="-61818"/>
              </a:stretch>
            </a:blipFill>
            <a:ln cap="sq">
              <a:noFill/>
              <a:prstDash val="solid"/>
              <a:miter/>
            </a:ln>
          </p:spPr>
        </p:sp>
      </p:grpSp>
      <p:grpSp>
        <p:nvGrpSpPr>
          <p:cNvPr id="4" name="Group 4"/>
          <p:cNvGrpSpPr/>
          <p:nvPr/>
        </p:nvGrpSpPr>
        <p:grpSpPr>
          <a:xfrm>
            <a:off x="1028700" y="148299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339023" y="3066454"/>
            <a:ext cx="10818060" cy="5443352"/>
          </a:xfrm>
          <a:prstGeom prst="rect">
            <a:avLst/>
          </a:prstGeom>
        </p:spPr>
        <p:txBody>
          <a:bodyPr lIns="0" tIns="0" rIns="0" bIns="0" rtlCol="0" anchor="t">
            <a:spAutoFit/>
          </a:bodyPr>
          <a:lstStyle/>
          <a:p>
            <a:pPr algn="l">
              <a:lnSpc>
                <a:spcPts val="3919"/>
              </a:lnSpc>
              <a:spcBef>
                <a:spcPct val="0"/>
              </a:spcBef>
            </a:pPr>
            <a:r>
              <a:rPr lang="en-US" sz="2799">
                <a:solidFill>
                  <a:srgbClr val="E5E1DA"/>
                </a:solidFill>
                <a:latin typeface="Lato"/>
                <a:ea typeface="Lato"/>
                <a:cs typeface="Lato"/>
                <a:sym typeface="Lato"/>
              </a:rPr>
              <a:t>Fatwa memiliki peran penting dalam mengarahkan praktik keagamaan, namun sering kali muncul ketidaksesuaian antara fatwa yang dikeluarkan dan ajaran dalam Al-Quran serta Al-Hadist, yang dapat membingungkan umat. Selama ini, analisis keselarasan fatwa dilakukan secara manual oleh para ulama, yang memerlukan waktu dan upaya besar. Dengan penerapan kecerdasan buatan (AI) melalui Natural Language Processing (NLP), proses ini dapat dilakukan lebih cepat dan akurat. Teknologi AI diharapkan membantu menganalisis dan memverifikasi keselarasan fatwa dengan ajaran Islam, serta mendukung lembaga agama dalam mengeluarkan fatwa yang lebih sesuai dengan Al-Quran dan Al-Hadist.</a:t>
            </a:r>
          </a:p>
        </p:txBody>
      </p:sp>
      <p:sp>
        <p:nvSpPr>
          <p:cNvPr id="10" name="TextBox 10"/>
          <p:cNvSpPr txBox="1"/>
          <p:nvPr/>
        </p:nvSpPr>
        <p:spPr>
          <a:xfrm>
            <a:off x="2339023" y="2063731"/>
            <a:ext cx="8043479"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LATAR BELAKANG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1199066" y="124438"/>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38225" y="4096631"/>
            <a:ext cx="698887" cy="694519"/>
          </a:xfrm>
          <a:custGeom>
            <a:avLst/>
            <a:gdLst/>
            <a:ahLst/>
            <a:cxnLst/>
            <a:rect l="l" t="t" r="r" b="b"/>
            <a:pathLst>
              <a:path w="698887" h="694519">
                <a:moveTo>
                  <a:pt x="0" y="0"/>
                </a:moveTo>
                <a:lnTo>
                  <a:pt x="698887" y="0"/>
                </a:lnTo>
                <a:lnTo>
                  <a:pt x="698887" y="694519"/>
                </a:lnTo>
                <a:lnTo>
                  <a:pt x="0" y="6945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28700" y="5516338"/>
            <a:ext cx="567527" cy="729938"/>
          </a:xfrm>
          <a:custGeom>
            <a:avLst/>
            <a:gdLst/>
            <a:ahLst/>
            <a:cxnLst/>
            <a:rect l="l" t="t" r="r" b="b"/>
            <a:pathLst>
              <a:path w="567527" h="729938">
                <a:moveTo>
                  <a:pt x="0" y="0"/>
                </a:moveTo>
                <a:lnTo>
                  <a:pt x="567527" y="0"/>
                </a:lnTo>
                <a:lnTo>
                  <a:pt x="567527" y="729938"/>
                </a:lnTo>
                <a:lnTo>
                  <a:pt x="0" y="729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822982" y="4049006"/>
            <a:ext cx="8812347" cy="737235"/>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Bagaimana mengidentifikasi keselarasan antara fatwa yang dikeluarkan dengan ajaran Al-Quran dan Al-Hadist?</a:t>
            </a:r>
          </a:p>
        </p:txBody>
      </p:sp>
      <p:sp>
        <p:nvSpPr>
          <p:cNvPr id="9" name="TextBox 9"/>
          <p:cNvSpPr txBox="1"/>
          <p:nvPr/>
        </p:nvSpPr>
        <p:spPr>
          <a:xfrm>
            <a:off x="942975" y="1706421"/>
            <a:ext cx="7584625" cy="1762125"/>
          </a:xfrm>
          <a:prstGeom prst="rect">
            <a:avLst/>
          </a:prstGeom>
        </p:spPr>
        <p:txBody>
          <a:bodyPr lIns="0" tIns="0" rIns="0" bIns="0" rtlCol="0" anchor="t">
            <a:spAutoFit/>
          </a:bodyPr>
          <a:lstStyle/>
          <a:p>
            <a:pPr algn="l">
              <a:lnSpc>
                <a:spcPts val="6600"/>
              </a:lnSpc>
            </a:pPr>
            <a:r>
              <a:rPr lang="en-US" sz="6000" b="1">
                <a:solidFill>
                  <a:srgbClr val="FBF9F1"/>
                </a:solidFill>
                <a:latin typeface="Poppins Bold"/>
                <a:ea typeface="Poppins Bold"/>
                <a:cs typeface="Poppins Bold"/>
                <a:sym typeface="Poppins Bold"/>
              </a:rPr>
              <a:t>RUMUSAN MASALAH</a:t>
            </a:r>
          </a:p>
        </p:txBody>
      </p:sp>
      <p:sp>
        <p:nvSpPr>
          <p:cNvPr id="10" name="TextBox 10"/>
          <p:cNvSpPr txBox="1"/>
          <p:nvPr/>
        </p:nvSpPr>
        <p:spPr>
          <a:xfrm>
            <a:off x="1822982" y="5303139"/>
            <a:ext cx="8812347" cy="1108710"/>
          </a:xfrm>
          <a:prstGeom prst="rect">
            <a:avLst/>
          </a:prstGeom>
        </p:spPr>
        <p:txBody>
          <a:bodyPr lIns="0" tIns="0" rIns="0" bIns="0" rtlCol="0" anchor="t">
            <a:spAutoFit/>
          </a:bodyPr>
          <a:lstStyle/>
          <a:p>
            <a:pPr algn="l">
              <a:lnSpc>
                <a:spcPts val="2940"/>
              </a:lnSpc>
              <a:spcBef>
                <a:spcPct val="0"/>
              </a:spcBef>
            </a:pPr>
            <a:r>
              <a:rPr lang="en-US" sz="2100">
                <a:solidFill>
                  <a:srgbClr val="E5E1DA"/>
                </a:solidFill>
                <a:latin typeface="Lato"/>
                <a:ea typeface="Lato"/>
                <a:cs typeface="Lato"/>
                <a:sym typeface="Lato"/>
              </a:rPr>
              <a:t>Bagaimana penerapan teknologi kecerdasan buatan (AI), khususnya Natural Language Processing (NLP), dapat membantu menganalisis dan memverifikasi keselarasan fatwa dengan teks-teks agama?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79351" y="0"/>
            <a:ext cx="6904125" cy="10287000"/>
            <a:chOff x="0" y="0"/>
            <a:chExt cx="950116" cy="1415652"/>
          </a:xfrm>
        </p:grpSpPr>
        <p:sp>
          <p:nvSpPr>
            <p:cNvPr id="3" name="Freeform 3"/>
            <p:cNvSpPr/>
            <p:nvPr/>
          </p:nvSpPr>
          <p:spPr>
            <a:xfrm>
              <a:off x="0" y="0"/>
              <a:ext cx="950116" cy="1415652"/>
            </a:xfrm>
            <a:custGeom>
              <a:avLst/>
              <a:gdLst/>
              <a:ahLst/>
              <a:cxnLst/>
              <a:rect l="l" t="t" r="r" b="b"/>
              <a:pathLst>
                <a:path w="950116" h="1415652">
                  <a:moveTo>
                    <a:pt x="0" y="0"/>
                  </a:moveTo>
                  <a:lnTo>
                    <a:pt x="950116" y="0"/>
                  </a:lnTo>
                  <a:lnTo>
                    <a:pt x="950116" y="1415652"/>
                  </a:lnTo>
                  <a:lnTo>
                    <a:pt x="0" y="1415652"/>
                  </a:lnTo>
                  <a:close/>
                </a:path>
              </a:pathLst>
            </a:custGeom>
            <a:blipFill>
              <a:blip r:embed="rId2"/>
              <a:stretch>
                <a:fillRect l="-26116" r="-26116"/>
              </a:stretch>
            </a:blipFill>
            <a:ln cap="sq">
              <a:noFill/>
              <a:prstDash val="solid"/>
              <a:miter/>
            </a:ln>
          </p:spPr>
        </p:sp>
      </p:grpSp>
      <p:grpSp>
        <p:nvGrpSpPr>
          <p:cNvPr id="4" name="Group 4"/>
          <p:cNvGrpSpPr/>
          <p:nvPr/>
        </p:nvGrpSpPr>
        <p:grpSpPr>
          <a:xfrm>
            <a:off x="2855334" y="1121049"/>
            <a:ext cx="12577332" cy="8137251"/>
            <a:chOff x="0" y="0"/>
            <a:chExt cx="3312548" cy="2143144"/>
          </a:xfrm>
        </p:grpSpPr>
        <p:sp>
          <p:nvSpPr>
            <p:cNvPr id="5" name="Freeform 5"/>
            <p:cNvSpPr/>
            <p:nvPr/>
          </p:nvSpPr>
          <p:spPr>
            <a:xfrm>
              <a:off x="0" y="0"/>
              <a:ext cx="3312549" cy="2143144"/>
            </a:xfrm>
            <a:custGeom>
              <a:avLst/>
              <a:gdLst/>
              <a:ahLst/>
              <a:cxnLst/>
              <a:rect l="l" t="t" r="r" b="b"/>
              <a:pathLst>
                <a:path w="3312549" h="2143144">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312548" cy="218124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12108652" y="1374917"/>
            <a:ext cx="12221289" cy="8822969"/>
          </a:xfrm>
          <a:custGeom>
            <a:avLst/>
            <a:gdLst/>
            <a:ahLst/>
            <a:cxnLst/>
            <a:rect l="l" t="t" r="r" b="b"/>
            <a:pathLst>
              <a:path w="12221289" h="8822969">
                <a:moveTo>
                  <a:pt x="12221289" y="0"/>
                </a:moveTo>
                <a:lnTo>
                  <a:pt x="0" y="0"/>
                </a:lnTo>
                <a:lnTo>
                  <a:pt x="0" y="8822969"/>
                </a:lnTo>
                <a:lnTo>
                  <a:pt x="12221289" y="8822969"/>
                </a:lnTo>
                <a:lnTo>
                  <a:pt x="12221289" y="0"/>
                </a:lnTo>
                <a:close/>
              </a:path>
            </a:pathLst>
          </a:custGeom>
          <a:blipFill>
            <a:blip r:embed="rId3"/>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510198" y="4826204"/>
            <a:ext cx="9267604" cy="1590675"/>
          </a:xfrm>
          <a:prstGeom prst="rect">
            <a:avLst/>
          </a:prstGeom>
        </p:spPr>
        <p:txBody>
          <a:bodyPr lIns="0" tIns="0" rIns="0" bIns="0" rtlCol="0" anchor="t">
            <a:spAutoFit/>
          </a:bodyPr>
          <a:lstStyle/>
          <a:p>
            <a:pPr algn="l">
              <a:lnSpc>
                <a:spcPts val="4200"/>
              </a:lnSpc>
              <a:spcBef>
                <a:spcPct val="0"/>
              </a:spcBef>
            </a:pPr>
            <a:r>
              <a:rPr lang="en-US" sz="3000" dirty="0" err="1">
                <a:solidFill>
                  <a:srgbClr val="E5E1DA"/>
                </a:solidFill>
                <a:latin typeface="Lato"/>
                <a:ea typeface="Lato"/>
                <a:cs typeface="Lato"/>
                <a:sym typeface="Lato"/>
              </a:rPr>
              <a:t>Mengembangkan</a:t>
            </a:r>
            <a:r>
              <a:rPr lang="en-US" sz="3000" dirty="0">
                <a:solidFill>
                  <a:srgbClr val="E5E1DA"/>
                </a:solidFill>
                <a:latin typeface="Lato"/>
                <a:ea typeface="Lato"/>
                <a:cs typeface="Lato"/>
                <a:sym typeface="Lato"/>
              </a:rPr>
              <a:t> model deep learning yang </a:t>
            </a:r>
            <a:r>
              <a:rPr lang="en-US" sz="3000" dirty="0" err="1">
                <a:solidFill>
                  <a:srgbClr val="E5E1DA"/>
                </a:solidFill>
                <a:latin typeface="Lato"/>
                <a:ea typeface="Lato"/>
                <a:cs typeface="Lato"/>
                <a:sym typeface="Lato"/>
              </a:rPr>
              <a:t>dapat</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menganalisis</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keselarasan</a:t>
            </a:r>
            <a:r>
              <a:rPr lang="en-US" sz="3000" dirty="0">
                <a:solidFill>
                  <a:srgbClr val="E5E1DA"/>
                </a:solidFill>
                <a:latin typeface="Lato"/>
                <a:ea typeface="Lato"/>
                <a:cs typeface="Lato"/>
                <a:sym typeface="Lato"/>
              </a:rPr>
              <a:t> fatwa </a:t>
            </a:r>
            <a:r>
              <a:rPr lang="en-US" sz="3000" dirty="0" err="1">
                <a:solidFill>
                  <a:srgbClr val="E5E1DA"/>
                </a:solidFill>
                <a:latin typeface="Lato"/>
                <a:ea typeface="Lato"/>
                <a:cs typeface="Lato"/>
                <a:sym typeface="Lato"/>
              </a:rPr>
              <a:t>dengan</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ajaran</a:t>
            </a:r>
            <a:r>
              <a:rPr lang="en-US" sz="3000" dirty="0">
                <a:solidFill>
                  <a:srgbClr val="E5E1DA"/>
                </a:solidFill>
                <a:latin typeface="Lato"/>
                <a:ea typeface="Lato"/>
                <a:cs typeface="Lato"/>
                <a:sym typeface="Lato"/>
              </a:rPr>
              <a:t> yang </a:t>
            </a:r>
            <a:r>
              <a:rPr lang="en-US" sz="3000" dirty="0" err="1">
                <a:solidFill>
                  <a:srgbClr val="E5E1DA"/>
                </a:solidFill>
                <a:latin typeface="Lato"/>
                <a:ea typeface="Lato"/>
                <a:cs typeface="Lato"/>
                <a:sym typeface="Lato"/>
              </a:rPr>
              <a:t>terkandung</a:t>
            </a:r>
            <a:r>
              <a:rPr lang="en-US" sz="3000" dirty="0">
                <a:solidFill>
                  <a:srgbClr val="E5E1DA"/>
                </a:solidFill>
                <a:latin typeface="Lato"/>
                <a:ea typeface="Lato"/>
                <a:cs typeface="Lato"/>
                <a:sym typeface="Lato"/>
              </a:rPr>
              <a:t> </a:t>
            </a:r>
            <a:r>
              <a:rPr lang="en-US" sz="3000" dirty="0" err="1">
                <a:solidFill>
                  <a:srgbClr val="E5E1DA"/>
                </a:solidFill>
                <a:latin typeface="Lato"/>
                <a:ea typeface="Lato"/>
                <a:cs typeface="Lato"/>
                <a:sym typeface="Lato"/>
              </a:rPr>
              <a:t>dalam</a:t>
            </a:r>
            <a:r>
              <a:rPr lang="en-US" sz="3000" dirty="0">
                <a:solidFill>
                  <a:srgbClr val="E5E1DA"/>
                </a:solidFill>
                <a:latin typeface="Lato"/>
                <a:ea typeface="Lato"/>
                <a:cs typeface="Lato"/>
                <a:sym typeface="Lato"/>
              </a:rPr>
              <a:t> Al-Quran dan Al-</a:t>
            </a:r>
            <a:r>
              <a:rPr lang="en-US" sz="3000" dirty="0" err="1">
                <a:solidFill>
                  <a:srgbClr val="E5E1DA"/>
                </a:solidFill>
                <a:latin typeface="Lato"/>
                <a:ea typeface="Lato"/>
                <a:cs typeface="Lato"/>
                <a:sym typeface="Lato"/>
              </a:rPr>
              <a:t>Hadist</a:t>
            </a:r>
            <a:r>
              <a:rPr lang="en-US" sz="3000" dirty="0">
                <a:solidFill>
                  <a:srgbClr val="E5E1DA"/>
                </a:solidFill>
                <a:latin typeface="Lato"/>
                <a:ea typeface="Lato"/>
                <a:cs typeface="Lato"/>
                <a:sym typeface="Lato"/>
              </a:rPr>
              <a:t>.</a:t>
            </a:r>
          </a:p>
        </p:txBody>
      </p:sp>
      <p:sp>
        <p:nvSpPr>
          <p:cNvPr id="10" name="TextBox 10"/>
          <p:cNvSpPr txBox="1"/>
          <p:nvPr/>
        </p:nvSpPr>
        <p:spPr>
          <a:xfrm>
            <a:off x="4510198" y="3572173"/>
            <a:ext cx="8043479" cy="987425"/>
          </a:xfrm>
          <a:prstGeom prst="rect">
            <a:avLst/>
          </a:prstGeom>
        </p:spPr>
        <p:txBody>
          <a:bodyPr lIns="0" tIns="0" rIns="0" bIns="0" rtlCol="0" anchor="t">
            <a:spAutoFit/>
          </a:bodyPr>
          <a:lstStyle/>
          <a:p>
            <a:pPr algn="l">
              <a:lnSpc>
                <a:spcPts val="7150"/>
              </a:lnSpc>
            </a:pPr>
            <a:r>
              <a:rPr lang="en-US" sz="6500" b="1">
                <a:solidFill>
                  <a:srgbClr val="FBF9F1"/>
                </a:solidFill>
                <a:latin typeface="Poppins Bold"/>
                <a:ea typeface="Poppins Bold"/>
                <a:cs typeface="Poppins Bold"/>
                <a:sym typeface="Poppins Bold"/>
              </a:rPr>
              <a:t>TUJUAN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3338282"/>
            <a:ext cx="13798688" cy="4222769"/>
          </a:xfrm>
          <a:prstGeom prst="rect">
            <a:avLst/>
          </a:prstGeom>
        </p:spPr>
        <p:txBody>
          <a:bodyPr lIns="0" tIns="0" rIns="0" bIns="0" rtlCol="0" anchor="t">
            <a:spAutoFit/>
          </a:bodyPr>
          <a:lstStyle/>
          <a:p>
            <a:pPr algn="l">
              <a:lnSpc>
                <a:spcPts val="15959"/>
              </a:lnSpc>
            </a:pPr>
            <a:r>
              <a:rPr lang="en-US" sz="14508" b="1">
                <a:solidFill>
                  <a:srgbClr val="FBF9F1"/>
                </a:solidFill>
                <a:latin typeface="Poppins Bold"/>
                <a:ea typeface="Poppins Bold"/>
                <a:cs typeface="Poppins Bold"/>
                <a:sym typeface="Poppins Bold"/>
              </a:rPr>
              <a:t>DATASET DAN MATERIAL</a:t>
            </a:r>
          </a:p>
        </p:txBody>
      </p:sp>
      <p:sp>
        <p:nvSpPr>
          <p:cNvPr id="8" name="TextBox 8"/>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ea typeface="Lato"/>
                <a:cs typeface="Lato"/>
                <a:sym typeface="Lato"/>
              </a:rPr>
              <a:t>kELOMPOK 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1742359"/>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4367" y="3020169"/>
            <a:ext cx="16250422" cy="6962046"/>
            <a:chOff x="0" y="0"/>
            <a:chExt cx="4279946" cy="1833625"/>
          </a:xfrm>
        </p:grpSpPr>
        <p:sp>
          <p:nvSpPr>
            <p:cNvPr id="7" name="Freeform 7"/>
            <p:cNvSpPr/>
            <p:nvPr/>
          </p:nvSpPr>
          <p:spPr>
            <a:xfrm>
              <a:off x="0" y="0"/>
              <a:ext cx="4279947" cy="1833625"/>
            </a:xfrm>
            <a:custGeom>
              <a:avLst/>
              <a:gdLst/>
              <a:ahLst/>
              <a:cxnLst/>
              <a:rect l="l" t="t" r="r" b="b"/>
              <a:pathLst>
                <a:path w="4279947" h="1833625">
                  <a:moveTo>
                    <a:pt x="9528" y="0"/>
                  </a:moveTo>
                  <a:lnTo>
                    <a:pt x="4270418" y="0"/>
                  </a:lnTo>
                  <a:cubicBezTo>
                    <a:pt x="4272945" y="0"/>
                    <a:pt x="4275369" y="1004"/>
                    <a:pt x="4277156" y="2791"/>
                  </a:cubicBezTo>
                  <a:cubicBezTo>
                    <a:pt x="4278943" y="4578"/>
                    <a:pt x="4279947" y="7001"/>
                    <a:pt x="4279947" y="9528"/>
                  </a:cubicBezTo>
                  <a:lnTo>
                    <a:pt x="4279947" y="1824097"/>
                  </a:lnTo>
                  <a:cubicBezTo>
                    <a:pt x="4279947" y="1826624"/>
                    <a:pt x="4278943" y="1829048"/>
                    <a:pt x="4277156" y="1830835"/>
                  </a:cubicBezTo>
                  <a:cubicBezTo>
                    <a:pt x="4275369" y="1832622"/>
                    <a:pt x="4272945" y="1833625"/>
                    <a:pt x="4270418" y="1833625"/>
                  </a:cubicBezTo>
                  <a:lnTo>
                    <a:pt x="9528" y="1833625"/>
                  </a:lnTo>
                  <a:cubicBezTo>
                    <a:pt x="4266" y="1833625"/>
                    <a:pt x="0" y="1829359"/>
                    <a:pt x="0" y="1824097"/>
                  </a:cubicBezTo>
                  <a:lnTo>
                    <a:pt x="0" y="9528"/>
                  </a:lnTo>
                  <a:cubicBezTo>
                    <a:pt x="0" y="4266"/>
                    <a:pt x="4266" y="0"/>
                    <a:pt x="9528" y="0"/>
                  </a:cubicBezTo>
                  <a:close/>
                </a:path>
              </a:pathLst>
            </a:custGeom>
            <a:solidFill>
              <a:srgbClr val="FBF9F1"/>
            </a:solidFill>
            <a:ln w="38100" cap="sq">
              <a:solidFill>
                <a:srgbClr val="FBF9F1"/>
              </a:solidFill>
              <a:prstDash val="solid"/>
              <a:miter/>
            </a:ln>
          </p:spPr>
        </p:sp>
        <p:sp>
          <p:nvSpPr>
            <p:cNvPr id="8" name="TextBox 8"/>
            <p:cNvSpPr txBox="1"/>
            <p:nvPr/>
          </p:nvSpPr>
          <p:spPr>
            <a:xfrm>
              <a:off x="0" y="-38100"/>
              <a:ext cx="4279946" cy="18717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743816" y="1931861"/>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3"/>
            <a:stretch>
              <a:fillRect/>
            </a:stretch>
          </a:blipFill>
        </p:spPr>
      </p:sp>
      <p:sp>
        <p:nvSpPr>
          <p:cNvPr id="10" name="Freeform 10"/>
          <p:cNvSpPr/>
          <p:nvPr/>
        </p:nvSpPr>
        <p:spPr>
          <a:xfrm>
            <a:off x="6245748" y="3456305"/>
            <a:ext cx="10226379" cy="5755204"/>
          </a:xfrm>
          <a:custGeom>
            <a:avLst/>
            <a:gdLst/>
            <a:ahLst/>
            <a:cxnLst/>
            <a:rect l="l" t="t" r="r" b="b"/>
            <a:pathLst>
              <a:path w="10226379" h="5755204">
                <a:moveTo>
                  <a:pt x="0" y="0"/>
                </a:moveTo>
                <a:lnTo>
                  <a:pt x="10226379" y="0"/>
                </a:lnTo>
                <a:lnTo>
                  <a:pt x="10226379" y="5755204"/>
                </a:lnTo>
                <a:lnTo>
                  <a:pt x="0" y="5755204"/>
                </a:lnTo>
                <a:lnTo>
                  <a:pt x="0" y="0"/>
                </a:lnTo>
                <a:close/>
              </a:path>
            </a:pathLst>
          </a:custGeom>
          <a:blipFill>
            <a:blip r:embed="rId4"/>
            <a:stretch>
              <a:fillRect/>
            </a:stretch>
          </a:blipFill>
        </p:spPr>
      </p:sp>
      <p:sp>
        <p:nvSpPr>
          <p:cNvPr id="11" name="TextBox 11"/>
          <p:cNvSpPr txBox="1"/>
          <p:nvPr/>
        </p:nvSpPr>
        <p:spPr>
          <a:xfrm>
            <a:off x="1100231" y="1917714"/>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FBF9F1"/>
                </a:solidFill>
                <a:latin typeface="Lato Bold"/>
                <a:ea typeface="Lato Bold"/>
                <a:cs typeface="Lato Bold"/>
                <a:sym typeface="Lato Bold"/>
              </a:rPr>
              <a:t>DATA AL-QUR’AN</a:t>
            </a:r>
          </a:p>
        </p:txBody>
      </p:sp>
      <p:sp>
        <p:nvSpPr>
          <p:cNvPr id="12" name="TextBox 12"/>
          <p:cNvSpPr txBox="1"/>
          <p:nvPr/>
        </p:nvSpPr>
        <p:spPr>
          <a:xfrm>
            <a:off x="1028700" y="3408680"/>
            <a:ext cx="4932590" cy="5849276"/>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Lato"/>
                <a:ea typeface="Lato"/>
                <a:cs typeface="Lato"/>
                <a:sym typeface="Lato"/>
              </a:rPr>
              <a:t>Data Al-Quran yang digunakan diperoleh dari situs web resmi quran.nu.or.id. Al-Quran yang digunakan mencakup 114 surah dengan total 6236 ayat. Pengambilan data dilakukan menggunakan teknik \textit{web scraping} dengan menggunakan Selenium WebDriver dan lxml. Selenium WebDriver dipilih untuk mengotomatisasi proses pengambilan data secara dinamis dari situs web, sementara lxml digunakan untuk memproses dan mengekstrak elemen-elemen teks dari halaman web yang berisi teks Al-Quran</a:t>
            </a:r>
          </a:p>
        </p:txBody>
      </p:sp>
      <p:sp>
        <p:nvSpPr>
          <p:cNvPr id="13" name="TextBox 13"/>
          <p:cNvSpPr txBox="1"/>
          <p:nvPr/>
        </p:nvSpPr>
        <p:spPr>
          <a:xfrm>
            <a:off x="624367" y="732618"/>
            <a:ext cx="9237174" cy="758825"/>
          </a:xfrm>
          <a:prstGeom prst="rect">
            <a:avLst/>
          </a:prstGeom>
        </p:spPr>
        <p:txBody>
          <a:bodyPr lIns="0" tIns="0" rIns="0" bIns="0" rtlCol="0" anchor="t">
            <a:spAutoFit/>
          </a:bodyPr>
          <a:lstStyle/>
          <a:p>
            <a:pPr algn="l">
              <a:lnSpc>
                <a:spcPts val="5500"/>
              </a:lnSpc>
            </a:pPr>
            <a:r>
              <a:rPr lang="en-US" sz="5000" b="1">
                <a:solidFill>
                  <a:srgbClr val="FBF9F1"/>
                </a:solidFill>
                <a:latin typeface="Poppins Bold"/>
                <a:ea typeface="Poppins Bold"/>
                <a:cs typeface="Poppins Bold"/>
                <a:sym typeface="Poppins Bold"/>
              </a:rPr>
              <a:t>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71414" y="1920068"/>
            <a:ext cx="13745171" cy="10034901"/>
          </a:xfrm>
          <a:custGeom>
            <a:avLst/>
            <a:gdLst/>
            <a:ahLst/>
            <a:cxnLst/>
            <a:rect l="l" t="t" r="r" b="b"/>
            <a:pathLst>
              <a:path w="13745171" h="10034901">
                <a:moveTo>
                  <a:pt x="0" y="0"/>
                </a:moveTo>
                <a:lnTo>
                  <a:pt x="13745172" y="0"/>
                </a:lnTo>
                <a:lnTo>
                  <a:pt x="13745172" y="10034901"/>
                </a:lnTo>
                <a:lnTo>
                  <a:pt x="0" y="10034901"/>
                </a:lnTo>
                <a:lnTo>
                  <a:pt x="0" y="0"/>
                </a:lnTo>
                <a:close/>
              </a:path>
            </a:pathLst>
          </a:custGeom>
          <a:blipFill>
            <a:blip r:embed="rId2"/>
            <a:stretch>
              <a:fillRect l="-523" r="-523"/>
            </a:stretch>
          </a:blipFill>
        </p:spPr>
      </p:sp>
      <p:grpSp>
        <p:nvGrpSpPr>
          <p:cNvPr id="3" name="Group 3"/>
          <p:cNvGrpSpPr/>
          <p:nvPr/>
        </p:nvGrpSpPr>
        <p:grpSpPr>
          <a:xfrm>
            <a:off x="624367" y="1766969"/>
            <a:ext cx="6823913" cy="839660"/>
            <a:chOff x="0" y="0"/>
            <a:chExt cx="1797245" cy="221145"/>
          </a:xfrm>
        </p:grpSpPr>
        <p:sp>
          <p:nvSpPr>
            <p:cNvPr id="4" name="Freeform 4"/>
            <p:cNvSpPr/>
            <p:nvPr/>
          </p:nvSpPr>
          <p:spPr>
            <a:xfrm>
              <a:off x="0" y="0"/>
              <a:ext cx="1797245" cy="221145"/>
            </a:xfrm>
            <a:custGeom>
              <a:avLst/>
              <a:gdLst/>
              <a:ahLst/>
              <a:cxnLst/>
              <a:rect l="l" t="t" r="r" b="b"/>
              <a:pathLst>
                <a:path w="1797245" h="2211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id="5" name="TextBox 5"/>
            <p:cNvSpPr txBox="1"/>
            <p:nvPr/>
          </p:nvSpPr>
          <p:spPr>
            <a:xfrm>
              <a:off x="0" y="-38100"/>
              <a:ext cx="1797245" cy="2592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24367" y="2882854"/>
            <a:ext cx="17160287" cy="7034139"/>
            <a:chOff x="0" y="0"/>
            <a:chExt cx="4519582" cy="1852613"/>
          </a:xfrm>
        </p:grpSpPr>
        <p:sp>
          <p:nvSpPr>
            <p:cNvPr id="7" name="Freeform 7"/>
            <p:cNvSpPr/>
            <p:nvPr/>
          </p:nvSpPr>
          <p:spPr>
            <a:xfrm>
              <a:off x="0" y="0"/>
              <a:ext cx="4519582" cy="1852613"/>
            </a:xfrm>
            <a:custGeom>
              <a:avLst/>
              <a:gdLst/>
              <a:ahLst/>
              <a:cxnLst/>
              <a:rect l="l" t="t" r="r" b="b"/>
              <a:pathLst>
                <a:path w="4519582" h="1852613">
                  <a:moveTo>
                    <a:pt x="9023" y="0"/>
                  </a:moveTo>
                  <a:lnTo>
                    <a:pt x="4510559" y="0"/>
                  </a:lnTo>
                  <a:cubicBezTo>
                    <a:pt x="4512952" y="0"/>
                    <a:pt x="4515247" y="951"/>
                    <a:pt x="4516939" y="2643"/>
                  </a:cubicBezTo>
                  <a:cubicBezTo>
                    <a:pt x="4518631" y="4335"/>
                    <a:pt x="4519582" y="6630"/>
                    <a:pt x="4519582" y="9023"/>
                  </a:cubicBezTo>
                  <a:lnTo>
                    <a:pt x="4519582" y="1843590"/>
                  </a:lnTo>
                  <a:cubicBezTo>
                    <a:pt x="4519582" y="1845983"/>
                    <a:pt x="4518631" y="1848278"/>
                    <a:pt x="4516939" y="1849970"/>
                  </a:cubicBezTo>
                  <a:cubicBezTo>
                    <a:pt x="4515247" y="1851662"/>
                    <a:pt x="4512952" y="1852613"/>
                    <a:pt x="4510559" y="1852613"/>
                  </a:cubicBezTo>
                  <a:lnTo>
                    <a:pt x="9023" y="1852613"/>
                  </a:lnTo>
                  <a:cubicBezTo>
                    <a:pt x="6630" y="1852613"/>
                    <a:pt x="4335" y="1851662"/>
                    <a:pt x="2643" y="1849970"/>
                  </a:cubicBezTo>
                  <a:cubicBezTo>
                    <a:pt x="951" y="1848278"/>
                    <a:pt x="0" y="1845983"/>
                    <a:pt x="0" y="1843590"/>
                  </a:cubicBezTo>
                  <a:lnTo>
                    <a:pt x="0" y="9023"/>
                  </a:lnTo>
                  <a:cubicBezTo>
                    <a:pt x="0" y="6630"/>
                    <a:pt x="951" y="4335"/>
                    <a:pt x="2643" y="2643"/>
                  </a:cubicBezTo>
                  <a:cubicBezTo>
                    <a:pt x="4335" y="951"/>
                    <a:pt x="6630" y="0"/>
                    <a:pt x="9023" y="0"/>
                  </a:cubicBezTo>
                  <a:close/>
                </a:path>
              </a:pathLst>
            </a:custGeom>
            <a:solidFill>
              <a:srgbClr val="FFD944"/>
            </a:solidFill>
            <a:ln w="38100" cap="sq">
              <a:solidFill>
                <a:srgbClr val="FFD944"/>
              </a:solidFill>
              <a:prstDash val="solid"/>
              <a:miter/>
            </a:ln>
          </p:spPr>
        </p:sp>
        <p:sp>
          <p:nvSpPr>
            <p:cNvPr id="8" name="TextBox 8"/>
            <p:cNvSpPr txBox="1"/>
            <p:nvPr/>
          </p:nvSpPr>
          <p:spPr>
            <a:xfrm>
              <a:off x="0" y="-38100"/>
              <a:ext cx="4519582" cy="18907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755935" y="1958199"/>
            <a:ext cx="446341" cy="457200"/>
          </a:xfrm>
          <a:custGeom>
            <a:avLst/>
            <a:gdLst/>
            <a:ahLst/>
            <a:cxnLst/>
            <a:rect l="l" t="t" r="r" b="b"/>
            <a:pathLst>
              <a:path w="446341" h="457200">
                <a:moveTo>
                  <a:pt x="0" y="0"/>
                </a:moveTo>
                <a:lnTo>
                  <a:pt x="446342" y="0"/>
                </a:lnTo>
                <a:lnTo>
                  <a:pt x="446342" y="457200"/>
                </a:lnTo>
                <a:lnTo>
                  <a:pt x="0" y="457200"/>
                </a:lnTo>
                <a:lnTo>
                  <a:pt x="0" y="0"/>
                </a:lnTo>
                <a:close/>
              </a:path>
            </a:pathLst>
          </a:custGeom>
          <a:blipFill>
            <a:blip r:embed="rId3"/>
            <a:stretch>
              <a:fillRect/>
            </a:stretch>
          </a:blipFill>
        </p:spPr>
      </p:sp>
      <p:sp>
        <p:nvSpPr>
          <p:cNvPr id="10" name="Freeform 10"/>
          <p:cNvSpPr/>
          <p:nvPr/>
        </p:nvSpPr>
        <p:spPr>
          <a:xfrm>
            <a:off x="9204510" y="3423980"/>
            <a:ext cx="8278868" cy="5834320"/>
          </a:xfrm>
          <a:custGeom>
            <a:avLst/>
            <a:gdLst/>
            <a:ahLst/>
            <a:cxnLst/>
            <a:rect l="l" t="t" r="r" b="b"/>
            <a:pathLst>
              <a:path w="8278868" h="5834320">
                <a:moveTo>
                  <a:pt x="0" y="0"/>
                </a:moveTo>
                <a:lnTo>
                  <a:pt x="8278868" y="0"/>
                </a:lnTo>
                <a:lnTo>
                  <a:pt x="8278868" y="5834320"/>
                </a:lnTo>
                <a:lnTo>
                  <a:pt x="0" y="5834320"/>
                </a:lnTo>
                <a:lnTo>
                  <a:pt x="0" y="0"/>
                </a:lnTo>
                <a:close/>
              </a:path>
            </a:pathLst>
          </a:custGeom>
          <a:blipFill>
            <a:blip r:embed="rId4"/>
            <a:stretch>
              <a:fillRect/>
            </a:stretch>
          </a:blipFill>
        </p:spPr>
      </p:sp>
      <p:sp>
        <p:nvSpPr>
          <p:cNvPr id="11" name="TextBox 11"/>
          <p:cNvSpPr txBox="1"/>
          <p:nvPr/>
        </p:nvSpPr>
        <p:spPr>
          <a:xfrm>
            <a:off x="1100231" y="1942324"/>
            <a:ext cx="3854146" cy="431800"/>
          </a:xfrm>
          <a:prstGeom prst="rect">
            <a:avLst/>
          </a:prstGeom>
        </p:spPr>
        <p:txBody>
          <a:bodyPr lIns="0" tIns="0" rIns="0" bIns="0" rtlCol="0" anchor="t">
            <a:spAutoFit/>
          </a:bodyPr>
          <a:lstStyle/>
          <a:p>
            <a:pPr algn="l">
              <a:lnSpc>
                <a:spcPts val="3500"/>
              </a:lnSpc>
              <a:spcBef>
                <a:spcPct val="0"/>
              </a:spcBef>
            </a:pPr>
            <a:r>
              <a:rPr lang="en-US" sz="2500" b="1">
                <a:solidFill>
                  <a:srgbClr val="FFD944"/>
                </a:solidFill>
                <a:latin typeface="Lato Bold"/>
                <a:ea typeface="Lato Bold"/>
                <a:cs typeface="Lato Bold"/>
                <a:sym typeface="Lato Bold"/>
              </a:rPr>
              <a:t>DATA HADIST</a:t>
            </a:r>
          </a:p>
        </p:txBody>
      </p:sp>
      <p:sp>
        <p:nvSpPr>
          <p:cNvPr id="12" name="TextBox 12"/>
          <p:cNvSpPr txBox="1"/>
          <p:nvPr/>
        </p:nvSpPr>
        <p:spPr>
          <a:xfrm>
            <a:off x="1028700" y="3728310"/>
            <a:ext cx="7718220" cy="4829941"/>
          </a:xfrm>
          <a:prstGeom prst="rect">
            <a:avLst/>
          </a:prstGeom>
        </p:spPr>
        <p:txBody>
          <a:bodyPr lIns="0" tIns="0" rIns="0" bIns="0" rtlCol="0" anchor="t">
            <a:spAutoFit/>
          </a:bodyPr>
          <a:lstStyle/>
          <a:p>
            <a:pPr algn="l">
              <a:lnSpc>
                <a:spcPts val="3474"/>
              </a:lnSpc>
              <a:spcBef>
                <a:spcPct val="0"/>
              </a:spcBef>
            </a:pPr>
            <a:r>
              <a:rPr lang="en-US" sz="2481">
                <a:solidFill>
                  <a:srgbClr val="000000"/>
                </a:solidFill>
                <a:latin typeface="Lato"/>
                <a:ea typeface="Lato"/>
                <a:cs typeface="Lato"/>
                <a:sym typeface="Lato"/>
              </a:rPr>
              <a:t>Data Hadist yang digunakan dalam studi ini diambil dari ilmuislam.id, sebuah situs yang menyediakan berbagai riwayat hadist yang dapat diakses secara terbuka. Total 9 riwayat Hadist yang digunakan dalam project ini meliputi Abu Daud, Ahmad, Buhari, Darimi, Ibnu Majah, Malik,  Muslim, Tirmidzi, dan Nasai. Data Hadist diambil dengan menggunakan teknik </a:t>
            </a:r>
            <a:r>
              <a:rPr lang="en-US" sz="2481" i="1">
                <a:solidFill>
                  <a:srgbClr val="000000"/>
                </a:solidFill>
                <a:latin typeface="Lato Italics"/>
                <a:ea typeface="Lato Italics"/>
                <a:cs typeface="Lato Italics"/>
                <a:sym typeface="Lato Italics"/>
              </a:rPr>
              <a:t>scraping </a:t>
            </a:r>
            <a:r>
              <a:rPr lang="en-US" sz="2481">
                <a:solidFill>
                  <a:srgbClr val="000000"/>
                </a:solidFill>
                <a:latin typeface="Lato"/>
                <a:ea typeface="Lato"/>
                <a:cs typeface="Lato"/>
                <a:sym typeface="Lato"/>
              </a:rPr>
              <a:t>yang sama seperti yang digunakan untuk Al-Quran, yaitu dengan Selenium WebDriver dan lxml. Teknik ini memastikan bahwa teks Hadist yang diambil dari situs web dapat diproses dengan cepat dan tepat.</a:t>
            </a:r>
          </a:p>
        </p:txBody>
      </p:sp>
      <p:sp>
        <p:nvSpPr>
          <p:cNvPr id="13" name="TextBox 13"/>
          <p:cNvSpPr txBox="1"/>
          <p:nvPr/>
        </p:nvSpPr>
        <p:spPr>
          <a:xfrm>
            <a:off x="624367" y="732618"/>
            <a:ext cx="9237174" cy="758825"/>
          </a:xfrm>
          <a:prstGeom prst="rect">
            <a:avLst/>
          </a:prstGeom>
        </p:spPr>
        <p:txBody>
          <a:bodyPr lIns="0" tIns="0" rIns="0" bIns="0" rtlCol="0" anchor="t">
            <a:spAutoFit/>
          </a:bodyPr>
          <a:lstStyle/>
          <a:p>
            <a:pPr algn="l">
              <a:lnSpc>
                <a:spcPts val="5500"/>
              </a:lnSpc>
            </a:pPr>
            <a:r>
              <a:rPr lang="en-US" sz="5000" b="1">
                <a:solidFill>
                  <a:srgbClr val="FBF9F1"/>
                </a:solidFill>
                <a:latin typeface="Poppins Bold"/>
                <a:ea typeface="Poppins Bold"/>
                <a:cs typeface="Poppins Bold"/>
                <a:sym typeface="Poppins Bold"/>
              </a:rPr>
              <a:t>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2173</Words>
  <Application>Microsoft Office PowerPoint</Application>
  <PresentationFormat>Kustom</PresentationFormat>
  <Paragraphs>136</Paragraphs>
  <Slides>34</Slides>
  <Notes>0</Notes>
  <HiddenSlides>0</HiddenSlides>
  <MMClips>0</MMClips>
  <ScaleCrop>false</ScaleCrop>
  <HeadingPairs>
    <vt:vector size="6" baseType="variant">
      <vt:variant>
        <vt:lpstr>Font Dipakai</vt:lpstr>
      </vt:variant>
      <vt:variant>
        <vt:i4>7</vt:i4>
      </vt:variant>
      <vt:variant>
        <vt:lpstr>Tema</vt:lpstr>
      </vt:variant>
      <vt:variant>
        <vt:i4>1</vt:i4>
      </vt:variant>
      <vt:variant>
        <vt:lpstr>Judul Slide</vt:lpstr>
      </vt:variant>
      <vt:variant>
        <vt:i4>34</vt:i4>
      </vt:variant>
    </vt:vector>
  </HeadingPairs>
  <TitlesOfParts>
    <vt:vector size="42" baseType="lpstr">
      <vt:lpstr>Lato</vt:lpstr>
      <vt:lpstr>Lato Italics</vt:lpstr>
      <vt:lpstr>Calibri</vt:lpstr>
      <vt:lpstr>Arial</vt:lpstr>
      <vt:lpstr>Poppins</vt:lpstr>
      <vt:lpstr>Poppins Bold</vt:lpstr>
      <vt:lpstr>Lato Bold</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 Tugas Besar Deep Learning</dc:title>
  <cp:lastModifiedBy>ASUS TUF</cp:lastModifiedBy>
  <cp:revision>3</cp:revision>
  <dcterms:created xsi:type="dcterms:W3CDTF">2006-08-16T00:00:00Z</dcterms:created>
  <dcterms:modified xsi:type="dcterms:W3CDTF">2024-11-28T15:16:06Z</dcterms:modified>
  <dc:identifier>DAGXfA55QD4</dc:identifier>
</cp:coreProperties>
</file>